
<file path=[Content_Types].xml><?xml version="1.0" encoding="utf-8"?>
<Types xmlns="http://schemas.openxmlformats.org/package/2006/content-types">
  <Default Extension="xml" ContentType="application/xml"/>
  <Default Extension="svg" ContentType="image/svg+xml"/>
  <Default Extension="rels" ContentType="application/vnd.openxmlformats-package.relationships+xml"/>
  <Default Extension="mp4"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3"/>
  </p:notesMasterIdLst>
  <p:handoutMasterIdLst>
    <p:handoutMasterId r:id="rId74"/>
  </p:handoutMasterIdLst>
  <p:sldIdLst>
    <p:sldId id="256" r:id="rId2"/>
    <p:sldId id="257" r:id="rId3"/>
    <p:sldId id="258" r:id="rId4"/>
    <p:sldId id="260" r:id="rId5"/>
    <p:sldId id="261" r:id="rId6"/>
    <p:sldId id="266" r:id="rId7"/>
    <p:sldId id="259" r:id="rId8"/>
    <p:sldId id="324" r:id="rId9"/>
    <p:sldId id="303" r:id="rId10"/>
    <p:sldId id="325" r:id="rId11"/>
    <p:sldId id="304" r:id="rId12"/>
    <p:sldId id="305" r:id="rId13"/>
    <p:sldId id="306" r:id="rId14"/>
    <p:sldId id="307" r:id="rId15"/>
    <p:sldId id="273" r:id="rId16"/>
    <p:sldId id="267" r:id="rId17"/>
    <p:sldId id="274" r:id="rId18"/>
    <p:sldId id="326" r:id="rId19"/>
    <p:sldId id="327" r:id="rId20"/>
    <p:sldId id="270" r:id="rId21"/>
    <p:sldId id="271" r:id="rId22"/>
    <p:sldId id="283" r:id="rId23"/>
    <p:sldId id="289" r:id="rId24"/>
    <p:sldId id="278" r:id="rId25"/>
    <p:sldId id="262" r:id="rId26"/>
    <p:sldId id="263" r:id="rId27"/>
    <p:sldId id="279" r:id="rId28"/>
    <p:sldId id="290" r:id="rId29"/>
    <p:sldId id="264" r:id="rId30"/>
    <p:sldId id="301" r:id="rId31"/>
    <p:sldId id="265" r:id="rId32"/>
    <p:sldId id="296" r:id="rId33"/>
    <p:sldId id="359" r:id="rId34"/>
    <p:sldId id="275" r:id="rId35"/>
    <p:sldId id="276" r:id="rId36"/>
    <p:sldId id="285" r:id="rId37"/>
    <p:sldId id="277" r:id="rId38"/>
    <p:sldId id="329" r:id="rId39"/>
    <p:sldId id="330" r:id="rId40"/>
    <p:sldId id="284" r:id="rId41"/>
    <p:sldId id="286" r:id="rId42"/>
    <p:sldId id="272" r:id="rId43"/>
    <p:sldId id="331" r:id="rId44"/>
    <p:sldId id="332" r:id="rId45"/>
    <p:sldId id="293" r:id="rId46"/>
    <p:sldId id="294" r:id="rId47"/>
    <p:sldId id="280" r:id="rId48"/>
    <p:sldId id="297" r:id="rId49"/>
    <p:sldId id="300" r:id="rId50"/>
    <p:sldId id="323" r:id="rId51"/>
    <p:sldId id="337" r:id="rId52"/>
    <p:sldId id="338" r:id="rId53"/>
    <p:sldId id="349" r:id="rId54"/>
    <p:sldId id="299" r:id="rId55"/>
    <p:sldId id="287" r:id="rId56"/>
    <p:sldId id="295" r:id="rId57"/>
    <p:sldId id="281" r:id="rId58"/>
    <p:sldId id="302" r:id="rId59"/>
    <p:sldId id="282" r:id="rId60"/>
    <p:sldId id="268" r:id="rId61"/>
    <p:sldId id="269" r:id="rId62"/>
    <p:sldId id="291" r:id="rId63"/>
    <p:sldId id="292" r:id="rId64"/>
    <p:sldId id="333" r:id="rId65"/>
    <p:sldId id="352" r:id="rId66"/>
    <p:sldId id="353" r:id="rId67"/>
    <p:sldId id="354" r:id="rId68"/>
    <p:sldId id="355" r:id="rId69"/>
    <p:sldId id="356" r:id="rId70"/>
    <p:sldId id="357" r:id="rId71"/>
    <p:sldId id="358" r:id="rId72"/>
  </p:sldIdLst>
  <p:sldSz cx="9144000" cy="6858000" type="screen4x3"/>
  <p:notesSz cx="9866313" cy="67357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3432" autoAdjust="0"/>
  </p:normalViewPr>
  <p:slideViewPr>
    <p:cSldViewPr snapToGrid="0">
      <p:cViewPr varScale="1">
        <p:scale>
          <a:sx n="62" d="100"/>
          <a:sy n="62" d="100"/>
        </p:scale>
        <p:origin x="-2016" y="-104"/>
      </p:cViewPr>
      <p:guideLst>
        <p:guide orient="horz" pos="2160"/>
        <p:guide pos="2880"/>
      </p:guideLst>
    </p:cSldViewPr>
  </p:slideViewPr>
  <p:notesTextViewPr>
    <p:cViewPr>
      <p:scale>
        <a:sx n="1" d="1"/>
        <a:sy n="1" d="1"/>
      </p:scale>
      <p:origin x="0" y="1520"/>
    </p:cViewPr>
  </p:notesTextViewPr>
  <p:sorterViewPr>
    <p:cViewPr>
      <p:scale>
        <a:sx n="66" d="100"/>
        <a:sy n="66" d="100"/>
      </p:scale>
      <p:origin x="0" y="25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276255" cy="33705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587733" y="1"/>
            <a:ext cx="4276254" cy="337059"/>
          </a:xfrm>
          <a:prstGeom prst="rect">
            <a:avLst/>
          </a:prstGeom>
        </p:spPr>
        <p:txBody>
          <a:bodyPr vert="horz" lIns="91440" tIns="45720" rIns="91440" bIns="45720" rtlCol="0"/>
          <a:lstStyle>
            <a:lvl1pPr algn="r">
              <a:defRPr sz="1200"/>
            </a:lvl1pPr>
          </a:lstStyle>
          <a:p>
            <a:fld id="{F530635F-D94F-114D-8EAC-5F27753E5E67}" type="datetimeFigureOut">
              <a:rPr kumimoji="1" lang="ja-JP" altLang="en-US" smtClean="0"/>
              <a:t>19/01/11</a:t>
            </a:fld>
            <a:endParaRPr kumimoji="1" lang="ja-JP" altLang="en-US"/>
          </a:p>
        </p:txBody>
      </p:sp>
      <p:sp>
        <p:nvSpPr>
          <p:cNvPr id="4" name="フッター プレースホルダー 3"/>
          <p:cNvSpPr>
            <a:spLocks noGrp="1"/>
          </p:cNvSpPr>
          <p:nvPr>
            <p:ph type="ftr" sz="quarter" idx="2"/>
          </p:nvPr>
        </p:nvSpPr>
        <p:spPr>
          <a:xfrm>
            <a:off x="1" y="6397620"/>
            <a:ext cx="4276255" cy="337059"/>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587733" y="6397620"/>
            <a:ext cx="4276254" cy="337059"/>
          </a:xfrm>
          <a:prstGeom prst="rect">
            <a:avLst/>
          </a:prstGeom>
        </p:spPr>
        <p:txBody>
          <a:bodyPr vert="horz" lIns="91440" tIns="45720" rIns="91440" bIns="45720" rtlCol="0" anchor="b"/>
          <a:lstStyle>
            <a:lvl1pPr algn="r">
              <a:defRPr sz="1200"/>
            </a:lvl1pPr>
          </a:lstStyle>
          <a:p>
            <a:fld id="{954D8C4F-B822-B049-A4E9-A119C906D5FF}" type="slidenum">
              <a:rPr kumimoji="1" lang="ja-JP" altLang="en-US" smtClean="0"/>
              <a:t>‹#›</a:t>
            </a:fld>
            <a:endParaRPr kumimoji="1" lang="ja-JP" altLang="en-US"/>
          </a:p>
        </p:txBody>
      </p:sp>
    </p:spTree>
    <p:extLst>
      <p:ext uri="{BB962C8B-B14F-4D97-AF65-F5344CB8AC3E}">
        <p14:creationId xmlns:p14="http://schemas.microsoft.com/office/powerpoint/2010/main" val="1879990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275403" cy="33795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588627" y="0"/>
            <a:ext cx="4275403" cy="337958"/>
          </a:xfrm>
          <a:prstGeom prst="rect">
            <a:avLst/>
          </a:prstGeom>
        </p:spPr>
        <p:txBody>
          <a:bodyPr vert="horz" lIns="91440" tIns="45720" rIns="91440" bIns="45720" rtlCol="0"/>
          <a:lstStyle>
            <a:lvl1pPr algn="r">
              <a:defRPr sz="1200"/>
            </a:lvl1pPr>
          </a:lstStyle>
          <a:p>
            <a:fld id="{9A544B9B-F314-40B0-8991-0F60ECC91845}" type="datetimeFigureOut">
              <a:rPr kumimoji="1" lang="ja-JP" altLang="en-US" smtClean="0"/>
              <a:t>19/01/11</a:t>
            </a:fld>
            <a:endParaRPr kumimoji="1" lang="ja-JP" altLang="en-US"/>
          </a:p>
        </p:txBody>
      </p:sp>
      <p:sp>
        <p:nvSpPr>
          <p:cNvPr id="4" name="スライド イメージ プレースホルダー 3"/>
          <p:cNvSpPr>
            <a:spLocks noGrp="1" noRot="1" noChangeAspect="1"/>
          </p:cNvSpPr>
          <p:nvPr>
            <p:ph type="sldImg" idx="2"/>
          </p:nvPr>
        </p:nvSpPr>
        <p:spPr>
          <a:xfrm>
            <a:off x="3417888" y="841375"/>
            <a:ext cx="3030537" cy="22733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86632" y="3241586"/>
            <a:ext cx="7893050" cy="265220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397807"/>
            <a:ext cx="4275403" cy="33795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588627" y="6397807"/>
            <a:ext cx="4275403" cy="337957"/>
          </a:xfrm>
          <a:prstGeom prst="rect">
            <a:avLst/>
          </a:prstGeom>
        </p:spPr>
        <p:txBody>
          <a:bodyPr vert="horz" lIns="91440" tIns="45720" rIns="91440" bIns="45720" rtlCol="0" anchor="b"/>
          <a:lstStyle>
            <a:lvl1pPr algn="r">
              <a:defRPr sz="1200"/>
            </a:lvl1pPr>
          </a:lstStyle>
          <a:p>
            <a:fld id="{8149D17C-10B2-40A5-A485-7F820A28FF26}" type="slidenum">
              <a:rPr kumimoji="1" lang="ja-JP" altLang="en-US" smtClean="0"/>
              <a:t>‹#›</a:t>
            </a:fld>
            <a:endParaRPr kumimoji="1" lang="ja-JP" altLang="en-US"/>
          </a:p>
        </p:txBody>
      </p:sp>
    </p:spTree>
    <p:extLst>
      <p:ext uri="{BB962C8B-B14F-4D97-AF65-F5344CB8AC3E}">
        <p14:creationId xmlns:p14="http://schemas.microsoft.com/office/powerpoint/2010/main" val="32019578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介護現場における　技術導入と排泄検知システムの開発と展望を発表いたします。</a:t>
            </a:r>
          </a:p>
          <a:p>
            <a:r>
              <a:rPr lang="ja-JP" altLang="en-US" dirty="0"/>
              <a:t>千葉工業大学　工学研究科　工学専攻　横沢吉美です。</a:t>
            </a:r>
          </a:p>
          <a:p>
            <a:r>
              <a:rPr lang="ja-JP" altLang="en-US" dirty="0"/>
              <a:t>よろしくお願いいたします。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1</a:t>
            </a:fld>
            <a:endParaRPr kumimoji="1" lang="ja-JP" altLang="en-US"/>
          </a:p>
        </p:txBody>
      </p:sp>
    </p:spTree>
    <p:extLst>
      <p:ext uri="{BB962C8B-B14F-4D97-AF65-F5344CB8AC3E}">
        <p14:creationId xmlns:p14="http://schemas.microsoft.com/office/powerpoint/2010/main" val="13948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a:t>
            </a:r>
            <a:r>
              <a:rPr kumimoji="1" lang="en-US" altLang="ja-JP" dirty="0" smtClean="0"/>
              <a:t>P-</a:t>
            </a:r>
            <a:r>
              <a:rPr kumimoji="1" lang="en-US" altLang="ja-JP" dirty="0" err="1" smtClean="0"/>
              <a:t>mshell</a:t>
            </a:r>
            <a:r>
              <a:rPr kumimoji="1" lang="ja-JP" altLang="en-US" dirty="0" smtClean="0"/>
              <a:t>では、「対象事象における、事故、つまりインシデントを何と定義するか」が必要となります。</a:t>
            </a:r>
            <a:endParaRPr kumimoji="1" lang="en-US" altLang="ja-JP" dirty="0" smtClean="0"/>
          </a:p>
          <a:p>
            <a:r>
              <a:rPr kumimoji="1" lang="ja-JP" altLang="en-US" dirty="0" smtClean="0"/>
              <a:t>本研究</a:t>
            </a:r>
            <a:r>
              <a:rPr kumimoji="1" lang="ja-JP" altLang="en-US" dirty="0" smtClean="0"/>
              <a:t>で取り扱う排泄介護、特にオムツ交換におけるインシデントは、</a:t>
            </a:r>
            <a:endParaRPr kumimoji="1" lang="en-US" altLang="ja-JP" dirty="0" smtClean="0"/>
          </a:p>
          <a:p>
            <a:r>
              <a:rPr kumimoji="1" lang="ja-JP" altLang="en-US" dirty="0" smtClean="0"/>
              <a:t>おむつ内に排泄がないにも関わらず、おむつを開けてしまうことで要介護者</a:t>
            </a:r>
            <a:r>
              <a:rPr kumimoji="1" lang="ja-JP" altLang="en-US" dirty="0" smtClean="0"/>
              <a:t>の</a:t>
            </a:r>
            <a:r>
              <a:rPr kumimoji="1" lang="ja-JP" altLang="en-US" dirty="0" smtClean="0"/>
              <a:t>体調不良</a:t>
            </a:r>
            <a:r>
              <a:rPr kumimoji="1" lang="ja-JP" altLang="en-US" dirty="0" smtClean="0"/>
              <a:t>を</a:t>
            </a:r>
            <a:r>
              <a:rPr kumimoji="1" lang="ja-JP" altLang="en-US" dirty="0" smtClean="0"/>
              <a:t>招いたり、就寝中であれば睡眠阻害になってしまうことと、</a:t>
            </a:r>
            <a:endParaRPr kumimoji="1" lang="en-US" altLang="ja-JP" dirty="0" smtClean="0"/>
          </a:p>
          <a:p>
            <a:r>
              <a:rPr kumimoji="1" lang="ja-JP" altLang="en-US" dirty="0" smtClean="0"/>
              <a:t>オムツ内に排泄があったがすぐに気づけず放置してしまい、結果として尿便がおむつから漏れ</a:t>
            </a:r>
            <a:r>
              <a:rPr kumimoji="1" lang="ja-JP" altLang="en-US" dirty="0" smtClean="0"/>
              <a:t>てしま</a:t>
            </a:r>
            <a:r>
              <a:rPr kumimoji="1" lang="ja-JP" altLang="en-US" dirty="0" smtClean="0"/>
              <a:t>う</a:t>
            </a:r>
            <a:r>
              <a:rPr kumimoji="1" lang="ja-JP" altLang="en-US" dirty="0" smtClean="0"/>
              <a:t>こと</a:t>
            </a:r>
            <a:r>
              <a:rPr kumimoji="1" lang="ja-JP" altLang="en-US" dirty="0" smtClean="0"/>
              <a:t>、</a:t>
            </a:r>
            <a:endParaRPr kumimoji="1" lang="en-US" altLang="ja-JP" dirty="0" smtClean="0"/>
          </a:p>
          <a:p>
            <a:r>
              <a:rPr kumimoji="1" lang="ja-JP" altLang="en-US" dirty="0" smtClean="0"/>
              <a:t>この</a:t>
            </a:r>
            <a:r>
              <a:rPr kumimoji="1" lang="en-US" altLang="ja-JP" dirty="0" smtClean="0"/>
              <a:t>2</a:t>
            </a:r>
            <a:r>
              <a:rPr kumimoji="1" lang="ja-JP" altLang="en-US" dirty="0" smtClean="0"/>
              <a:t>つをオムツ交換におけるインシデントと</a:t>
            </a:r>
            <a:r>
              <a:rPr kumimoji="1" lang="ja-JP" altLang="en-US" dirty="0" smtClean="0"/>
              <a:t>定義</a:t>
            </a:r>
            <a:r>
              <a:rPr kumimoji="1" lang="ja-JP" altLang="en-US" dirty="0" smtClean="0"/>
              <a:t>しました。</a:t>
            </a:r>
            <a:endParaRPr kumimoji="1" lang="en-US" altLang="ja-JP" dirty="0" smtClean="0"/>
          </a:p>
          <a:p>
            <a:endParaRPr kumimoji="1" lang="en-US" altLang="ja-JP" dirty="0" smtClean="0"/>
          </a:p>
          <a:p>
            <a:r>
              <a:rPr kumimoji="1" lang="ja-JP" altLang="en-US" dirty="0" smtClean="0"/>
              <a:t>この</a:t>
            </a:r>
            <a:r>
              <a:rPr kumimoji="1" lang="en-US" altLang="ja-JP" dirty="0" smtClean="0"/>
              <a:t>2</a:t>
            </a:r>
            <a:r>
              <a:rPr kumimoji="1" lang="ja-JP" altLang="en-US" dirty="0" smtClean="0"/>
              <a:t>つの</a:t>
            </a:r>
            <a:r>
              <a:rPr kumimoji="1" lang="ja-JP" altLang="en-US" dirty="0" smtClean="0"/>
              <a:t>インシデント</a:t>
            </a:r>
            <a:r>
              <a:rPr kumimoji="1" lang="ja-JP" altLang="en-US" dirty="0" smtClean="0"/>
              <a:t>を防げるような製品開発を行えたかどうかを検証することで、</a:t>
            </a:r>
            <a:endParaRPr kumimoji="1" lang="en-US" altLang="ja-JP" dirty="0" smtClean="0"/>
          </a:p>
          <a:p>
            <a:r>
              <a:rPr kumimoji="1" lang="ja-JP" altLang="en-US" dirty="0" smtClean="0"/>
              <a:t>本研究の目的である、</a:t>
            </a:r>
            <a:r>
              <a:rPr kumimoji="1" lang="en-US" altLang="ja-JP" dirty="0" smtClean="0"/>
              <a:t/>
            </a:r>
            <a:br>
              <a:rPr kumimoji="1" lang="en-US" altLang="ja-JP" dirty="0" smtClean="0"/>
            </a:br>
            <a:r>
              <a:rPr kumimoji="1" lang="ja-JP" altLang="en-US" dirty="0" smtClean="0"/>
              <a:t>「</a:t>
            </a:r>
            <a:r>
              <a:rPr kumimoji="1" lang="ja-JP" altLang="en-US" dirty="0" smtClean="0"/>
              <a:t>センサー技術を用いた排泄検知シートの開発を通して、</a:t>
            </a:r>
            <a:endParaRPr kumimoji="1" lang="en-US" altLang="ja-JP" dirty="0" smtClean="0"/>
          </a:p>
          <a:p>
            <a:r>
              <a:rPr kumimoji="1" lang="ja-JP" altLang="en-US" dirty="0" smtClean="0"/>
              <a:t>介護現場において適切な製品開発と現場への普及促進がなされたかを検証</a:t>
            </a:r>
            <a:r>
              <a:rPr kumimoji="1" lang="ja-JP" altLang="en-US" dirty="0" smtClean="0"/>
              <a:t>します。</a:t>
            </a:r>
            <a:r>
              <a:rPr kumimoji="1" lang="en-US" altLang="ja-JP" dirty="0" smtClean="0"/>
              <a:t/>
            </a:r>
            <a:br>
              <a:rPr kumimoji="1" lang="en-US" altLang="ja-JP" dirty="0" smtClean="0"/>
            </a:br>
            <a:r>
              <a:rPr kumimoji="1" lang="en-US" altLang="ja-JP" dirty="0" smtClean="0"/>
              <a:t/>
            </a:r>
            <a:br>
              <a:rPr kumimoji="1" lang="en-US" altLang="ja-JP" dirty="0" smtClean="0"/>
            </a:br>
            <a:r>
              <a:rPr kumimoji="1" lang="ja-JP" altLang="en-US" dirty="0" smtClean="0"/>
              <a:t>またそれにより、</a:t>
            </a:r>
            <a:r>
              <a:rPr kumimoji="1" lang="ja-JP" altLang="en-US" dirty="0" smtClean="0"/>
              <a:t>本研究の</a:t>
            </a:r>
            <a:r>
              <a:rPr kumimoji="1" lang="ja-JP" altLang="en-US" dirty="0" smtClean="0"/>
              <a:t>意義</a:t>
            </a:r>
            <a:r>
              <a:rPr kumimoji="1" lang="ja-JP" altLang="en-US" dirty="0" smtClean="0"/>
              <a:t>で</a:t>
            </a:r>
            <a:r>
              <a:rPr kumimoji="1" lang="ja-JP" altLang="en-US" dirty="0" smtClean="0"/>
              <a:t>ある</a:t>
            </a:r>
            <a:r>
              <a:rPr kumimoji="1" lang="ja-JP" altLang="en-US" dirty="0" smtClean="0"/>
              <a:t>、</a:t>
            </a:r>
            <a:r>
              <a:rPr kumimoji="1" lang="en-US" altLang="ja-JP" dirty="0" smtClean="0"/>
              <a:t/>
            </a:r>
            <a:br>
              <a:rPr kumimoji="1" lang="en-US" altLang="ja-JP" dirty="0" smtClean="0"/>
            </a:br>
            <a:r>
              <a:rPr kumimoji="1" lang="ja-JP" altLang="en-US" dirty="0" smtClean="0"/>
              <a:t>複数</a:t>
            </a:r>
            <a:r>
              <a:rPr kumimoji="1" lang="ja-JP" altLang="en-US" dirty="0" smtClean="0"/>
              <a:t>ユーザーに対する開発や、包括的な開発を行うこと、</a:t>
            </a:r>
            <a:endParaRPr kumimoji="1" lang="en-US" altLang="ja-JP" dirty="0" smtClean="0"/>
          </a:p>
          <a:p>
            <a:r>
              <a:rPr kumimoji="1" lang="ja-JP" altLang="en-US" dirty="0" smtClean="0"/>
              <a:t>要介護者にとって、適用の広い福祉用具を開発すること、</a:t>
            </a:r>
            <a:endParaRPr kumimoji="1" lang="en-US" altLang="ja-JP" dirty="0" smtClean="0"/>
          </a:p>
          <a:p>
            <a:r>
              <a:rPr kumimoji="1" lang="ja-JP" altLang="en-US" dirty="0" smtClean="0"/>
              <a:t>ロボット技術開発の普及促進をすること</a:t>
            </a:r>
            <a:r>
              <a:rPr kumimoji="1" lang="ja-JP" altLang="en-US" dirty="0" smtClean="0"/>
              <a:t>、</a:t>
            </a:r>
            <a:r>
              <a:rPr kumimoji="1" lang="en-US" altLang="ja-JP" dirty="0" smtClean="0"/>
              <a:t/>
            </a:r>
            <a:br>
              <a:rPr kumimoji="1" lang="en-US" altLang="ja-JP" dirty="0" smtClean="0"/>
            </a:br>
            <a:r>
              <a:rPr kumimoji="1" lang="ja-JP" altLang="en-US" dirty="0" smtClean="0"/>
              <a:t>この</a:t>
            </a:r>
            <a:r>
              <a:rPr kumimoji="1" lang="en-US" altLang="ja-JP" dirty="0" smtClean="0"/>
              <a:t>3</a:t>
            </a:r>
            <a:r>
              <a:rPr kumimoji="1" lang="ja-JP" altLang="en-US" dirty="0" smtClean="0"/>
              <a:t>点が達成されたかを検証します。</a:t>
            </a:r>
            <a:endParaRPr kumimoji="1" lang="en-US" altLang="ja-JP" dirty="0" smtClean="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10</a:t>
            </a:fld>
            <a:endParaRPr kumimoji="1" lang="ja-JP" altLang="en-US"/>
          </a:p>
        </p:txBody>
      </p:sp>
    </p:spTree>
    <p:extLst>
      <p:ext uri="{BB962C8B-B14F-4D97-AF65-F5344CB8AC3E}">
        <p14:creationId xmlns:p14="http://schemas.microsoft.com/office/powerpoint/2010/main" val="1815438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今後の報告は、右の開発段階ごとに、対応した内容を交えて報告します。</a:t>
            </a:r>
            <a:endParaRPr kumimoji="1" lang="en-US" altLang="ja-JP" dirty="0"/>
          </a:p>
          <a:p>
            <a:r>
              <a:rPr kumimoji="1" lang="ja-JP" altLang="en-US" dirty="0"/>
              <a:t>開発段階は大きく分けて３段階あり、</a:t>
            </a:r>
            <a:endParaRPr kumimoji="1" lang="en-US" altLang="ja-JP" dirty="0"/>
          </a:p>
          <a:p>
            <a:r>
              <a:rPr kumimoji="1" lang="ja-JP" altLang="en-US" dirty="0"/>
              <a:t>一つ目は患者、介護従事者、施設経営者、介護現場、既存製品の調査を通じて行った製品</a:t>
            </a:r>
            <a:r>
              <a:rPr kumimoji="1" lang="ja-JP" altLang="en-US" dirty="0" smtClean="0"/>
              <a:t>構想</a:t>
            </a:r>
            <a:r>
              <a:rPr kumimoji="1" lang="ja-JP" altLang="en-US" dirty="0" smtClean="0"/>
              <a:t>になります</a:t>
            </a:r>
            <a:r>
              <a:rPr kumimoji="1" lang="ja-JP" altLang="en-US" dirty="0" smtClean="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11</a:t>
            </a:fld>
            <a:endParaRPr kumimoji="1" lang="ja-JP" altLang="en-US"/>
          </a:p>
        </p:txBody>
      </p:sp>
    </p:spTree>
    <p:extLst>
      <p:ext uri="{BB962C8B-B14F-4D97-AF65-F5344CB8AC3E}">
        <p14:creationId xmlns:p14="http://schemas.microsoft.com/office/powerpoint/2010/main" val="1043333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二つ目は検証実験を通じて行ったハードウェアおよびソフトウェアの</a:t>
            </a:r>
            <a:r>
              <a:rPr kumimoji="1" lang="ja-JP" altLang="en-US" dirty="0" smtClean="0"/>
              <a:t>開発</a:t>
            </a:r>
            <a:r>
              <a:rPr kumimoji="1" lang="ja-JP" altLang="en-US" dirty="0" smtClean="0"/>
              <a:t>になります</a:t>
            </a:r>
            <a:r>
              <a:rPr kumimoji="1" lang="ja-JP" altLang="en-US" dirty="0" smtClean="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12</a:t>
            </a:fld>
            <a:endParaRPr kumimoji="1" lang="ja-JP" altLang="en-US"/>
          </a:p>
        </p:txBody>
      </p:sp>
    </p:spTree>
    <p:extLst>
      <p:ext uri="{BB962C8B-B14F-4D97-AF65-F5344CB8AC3E}">
        <p14:creationId xmlns:p14="http://schemas.microsoft.com/office/powerpoint/2010/main" val="3224464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三つ目は完成した製品が介護現場において正しく認識されるための製品価値の共有となっています。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13</a:t>
            </a:fld>
            <a:endParaRPr kumimoji="1" lang="ja-JP" altLang="en-US"/>
          </a:p>
        </p:txBody>
      </p:sp>
    </p:spTree>
    <p:extLst>
      <p:ext uri="{BB962C8B-B14F-4D97-AF65-F5344CB8AC3E}">
        <p14:creationId xmlns:p14="http://schemas.microsoft.com/office/powerpoint/2010/main" val="2166540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まず、患者、介護従事者、施設経営者、介護現場、既存製品の調査を通じて行った製品構想について説明します。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14</a:t>
            </a:fld>
            <a:endParaRPr kumimoji="1" lang="ja-JP" altLang="en-US"/>
          </a:p>
        </p:txBody>
      </p:sp>
    </p:spTree>
    <p:extLst>
      <p:ext uri="{BB962C8B-B14F-4D97-AF65-F5344CB8AC3E}">
        <p14:creationId xmlns:p14="http://schemas.microsoft.com/office/powerpoint/2010/main" val="663865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ロボット技術の導入が求められている介護業務の検証のため</a:t>
            </a:r>
            <a:endParaRPr kumimoji="1" lang="en-US" altLang="ja-JP" dirty="0"/>
          </a:p>
          <a:p>
            <a:r>
              <a:rPr kumimoji="1" lang="ja-JP" altLang="en-US" dirty="0"/>
              <a:t>介護現場で従事する介護職を対象に、</a:t>
            </a:r>
            <a:endParaRPr kumimoji="1" lang="en-US" altLang="ja-JP" dirty="0"/>
          </a:p>
          <a:p>
            <a:r>
              <a:rPr kumimoji="1" lang="ja-JP" altLang="en-US" dirty="0"/>
              <a:t>介護施設種別ごとに、業務別の時間分布についてアンケートを行い、</a:t>
            </a:r>
            <a:endParaRPr kumimoji="1" lang="en-US" altLang="ja-JP" dirty="0"/>
          </a:p>
          <a:p>
            <a:r>
              <a:rPr kumimoji="1" lang="ja-JP" altLang="en-US" dirty="0"/>
              <a:t>どの業務に一番、労力と時間が費やされているかを調べました。</a:t>
            </a:r>
            <a:endParaRPr kumimoji="1" lang="en-US" altLang="ja-JP" dirty="0"/>
          </a:p>
          <a:p>
            <a:endParaRPr kumimoji="1" lang="en-US" altLang="ja-JP" dirty="0"/>
          </a:p>
          <a:p>
            <a:r>
              <a:rPr kumimoji="1" lang="ja-JP" altLang="en-US" dirty="0"/>
              <a:t>その結果</a:t>
            </a:r>
            <a:r>
              <a:rPr kumimoji="1" lang="ja-JP" altLang="en-US" dirty="0" smtClean="0"/>
              <a:t>、</a:t>
            </a:r>
            <a:r>
              <a:rPr kumimoji="1" lang="ja-JP" altLang="en-US" dirty="0" smtClean="0"/>
              <a:t>枠のように、</a:t>
            </a:r>
            <a:r>
              <a:rPr kumimoji="1" lang="ja-JP" altLang="en-US" dirty="0" smtClean="0"/>
              <a:t>多く</a:t>
            </a:r>
            <a:r>
              <a:rPr kumimoji="1" lang="ja-JP" altLang="en-US" dirty="0"/>
              <a:t>の事業所で排泄業務に時間が費やされていることが判明しました。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15</a:t>
            </a:fld>
            <a:endParaRPr kumimoji="1" lang="ja-JP" altLang="en-US"/>
          </a:p>
        </p:txBody>
      </p:sp>
    </p:spTree>
    <p:extLst>
      <p:ext uri="{BB962C8B-B14F-4D97-AF65-F5344CB8AC3E}">
        <p14:creationId xmlns:p14="http://schemas.microsoft.com/office/powerpoint/2010/main" val="82228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排泄業務の実情について、説明をします。</a:t>
            </a:r>
            <a:endParaRPr kumimoji="1" lang="en-US" altLang="ja-JP" dirty="0"/>
          </a:p>
          <a:p>
            <a:endParaRPr kumimoji="1" lang="en-US" altLang="ja-JP" dirty="0"/>
          </a:p>
          <a:p>
            <a:r>
              <a:rPr kumimoji="1" lang="ja-JP" altLang="en-US" dirty="0"/>
              <a:t>病院や介護施設においては、１回のおむつ交換</a:t>
            </a:r>
            <a:r>
              <a:rPr kumimoji="1" lang="ja-JP" altLang="en-US" dirty="0" smtClean="0"/>
              <a:t>に</a:t>
            </a:r>
            <a:r>
              <a:rPr kumimoji="1" lang="ja-JP" altLang="en-US" dirty="0" smtClean="0"/>
              <a:t>平均</a:t>
            </a:r>
            <a:r>
              <a:rPr kumimoji="1" lang="ja-JP" altLang="en-US" dirty="0" smtClean="0"/>
              <a:t>３分</a:t>
            </a:r>
            <a:r>
              <a:rPr kumimoji="1" lang="ja-JP" altLang="en-US" dirty="0"/>
              <a:t>程度の時間を要します。</a:t>
            </a:r>
            <a:endParaRPr kumimoji="1" lang="en-US" altLang="ja-JP" dirty="0"/>
          </a:p>
          <a:p>
            <a:r>
              <a:rPr kumimoji="1" lang="ja-JP" altLang="en-US" dirty="0"/>
              <a:t>また、１人の入居者に対し、１日６回程度の交換を行うため、</a:t>
            </a:r>
            <a:endParaRPr kumimoji="1" lang="en-US" altLang="ja-JP" dirty="0"/>
          </a:p>
          <a:p>
            <a:r>
              <a:rPr kumimoji="1" lang="ja-JP" altLang="en-US" dirty="0"/>
              <a:t>施設全体の要介護者人数で考えると、１日あたり</a:t>
            </a:r>
            <a:r>
              <a:rPr kumimoji="1" lang="en-US" altLang="ja-JP" dirty="0"/>
              <a:t>15</a:t>
            </a:r>
            <a:r>
              <a:rPr kumimoji="1" lang="ja-JP" altLang="en-US" dirty="0"/>
              <a:t>時間もの業務時間が費やされています。</a:t>
            </a:r>
            <a:endParaRPr kumimoji="1" lang="en-US" altLang="ja-JP" dirty="0"/>
          </a:p>
          <a:p>
            <a:endParaRPr kumimoji="1" lang="en-US" altLang="ja-JP" dirty="0"/>
          </a:p>
          <a:p>
            <a:r>
              <a:rPr kumimoji="1" lang="ja-JP" altLang="en-US" dirty="0"/>
              <a:t>さらに、排泄のタイミングや回数、量には個人差があり、</a:t>
            </a:r>
            <a:endParaRPr kumimoji="1" lang="en-US" altLang="ja-JP" dirty="0"/>
          </a:p>
          <a:p>
            <a:r>
              <a:rPr kumimoji="1" lang="ja-JP" altLang="en-US" dirty="0"/>
              <a:t>介護業務のスケジュール通りの交換対応では対応しきれない現状も問題としてあります。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16</a:t>
            </a:fld>
            <a:endParaRPr kumimoji="1" lang="ja-JP" altLang="en-US"/>
          </a:p>
        </p:txBody>
      </p:sp>
    </p:spTree>
    <p:extLst>
      <p:ext uri="{BB962C8B-B14F-4D97-AF65-F5344CB8AC3E}">
        <p14:creationId xmlns:p14="http://schemas.microsoft.com/office/powerpoint/2010/main" val="3742422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このような現状は、排泄業務に対する負担感を調査したアンケート結果にも表れています。</a:t>
            </a:r>
            <a:endParaRPr kumimoji="1" lang="en-US" altLang="ja-JP" dirty="0"/>
          </a:p>
          <a:p>
            <a:endParaRPr kumimoji="1" lang="en-US" altLang="ja-JP" dirty="0"/>
          </a:p>
          <a:p>
            <a:r>
              <a:rPr kumimoji="1" lang="ja-JP" altLang="en-US" dirty="0"/>
              <a:t>排泄業務を負担だと感じている割合を調査した結果、</a:t>
            </a:r>
            <a:endParaRPr kumimoji="1" lang="en-US" altLang="ja-JP" dirty="0"/>
          </a:p>
          <a:p>
            <a:r>
              <a:rPr kumimoji="1" lang="ja-JP" altLang="en-US" dirty="0"/>
              <a:t>負担と感じている介護従事者の割合は全体の約７割と高い数値を示しました。</a:t>
            </a:r>
            <a:endParaRPr kumimoji="1" lang="en-US" altLang="ja-JP" dirty="0"/>
          </a:p>
          <a:p>
            <a:endParaRPr kumimoji="1" lang="en-US" altLang="ja-JP" dirty="0"/>
          </a:p>
          <a:p>
            <a:r>
              <a:rPr kumimoji="1" lang="ja-JP" altLang="en-US" dirty="0"/>
              <a:t>この結果からも、排泄介護業務の困難さや負担の大きさが分かります。</a:t>
            </a:r>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17</a:t>
            </a:fld>
            <a:endParaRPr kumimoji="1" lang="ja-JP" altLang="en-US"/>
          </a:p>
        </p:txBody>
      </p:sp>
    </p:spTree>
    <p:extLst>
      <p:ext uri="{BB962C8B-B14F-4D97-AF65-F5344CB8AC3E}">
        <p14:creationId xmlns:p14="http://schemas.microsoft.com/office/powerpoint/2010/main" val="2788483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このような現状は、排泄業務に対する負担感を調査したアンケート結果にも表れています。</a:t>
            </a:r>
            <a:endParaRPr kumimoji="1" lang="en-US" altLang="ja-JP" dirty="0"/>
          </a:p>
          <a:p>
            <a:endParaRPr kumimoji="1" lang="en-US" altLang="ja-JP" dirty="0"/>
          </a:p>
          <a:p>
            <a:r>
              <a:rPr kumimoji="1" lang="ja-JP" altLang="en-US" dirty="0"/>
              <a:t>排泄業務を負担だと感じている割合を調査した結果、</a:t>
            </a:r>
            <a:endParaRPr kumimoji="1" lang="en-US" altLang="ja-JP" dirty="0"/>
          </a:p>
          <a:p>
            <a:r>
              <a:rPr kumimoji="1" lang="ja-JP" altLang="en-US" dirty="0"/>
              <a:t>負担と感じている介護従事者の割合は全体の約７割と高い数値を示しました。</a:t>
            </a:r>
            <a:endParaRPr kumimoji="1" lang="en-US" altLang="ja-JP" dirty="0"/>
          </a:p>
          <a:p>
            <a:endParaRPr kumimoji="1" lang="en-US" altLang="ja-JP" dirty="0"/>
          </a:p>
          <a:p>
            <a:r>
              <a:rPr kumimoji="1" lang="ja-JP" altLang="en-US" dirty="0"/>
              <a:t>この結果からも、排泄介護業務の困難さや負担の大きさが分かります。</a:t>
            </a:r>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18</a:t>
            </a:fld>
            <a:endParaRPr kumimoji="1" lang="ja-JP" altLang="en-US"/>
          </a:p>
        </p:txBody>
      </p:sp>
    </p:spTree>
    <p:extLst>
      <p:ext uri="{BB962C8B-B14F-4D97-AF65-F5344CB8AC3E}">
        <p14:creationId xmlns:p14="http://schemas.microsoft.com/office/powerpoint/2010/main" val="2788483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latin typeface="+mn-lt"/>
                <a:ea typeface="+mn-ea"/>
                <a:cs typeface="+mn-cs"/>
              </a:rPr>
              <a:t>次に、ヒアリング調査について報告します。</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ヒアリング</a:t>
            </a:r>
            <a:r>
              <a:rPr kumimoji="1" lang="ja-JP" altLang="en-US" sz="1200" kern="1200" dirty="0" smtClean="0">
                <a:solidFill>
                  <a:schemeClr val="tx1"/>
                </a:solidFill>
                <a:latin typeface="+mn-lt"/>
                <a:ea typeface="+mn-ea"/>
                <a:cs typeface="+mn-cs"/>
              </a:rPr>
              <a:t>調査</a:t>
            </a:r>
            <a:r>
              <a:rPr kumimoji="1" lang="ja-JP" altLang="en-US" sz="1200" kern="1200" dirty="0" smtClean="0">
                <a:solidFill>
                  <a:schemeClr val="tx1"/>
                </a:solidFill>
                <a:latin typeface="+mn-lt"/>
                <a:ea typeface="+mn-ea"/>
                <a:cs typeface="+mn-cs"/>
              </a:rPr>
              <a:t>は</a:t>
            </a:r>
            <a:r>
              <a:rPr kumimoji="1" lang="en-US" altLang="ja-JP" sz="1200" kern="1200" dirty="0" smtClean="0">
                <a:solidFill>
                  <a:schemeClr val="tx1"/>
                </a:solidFill>
                <a:latin typeface="+mn-lt"/>
                <a:ea typeface="+mn-ea"/>
                <a:cs typeface="+mn-cs"/>
              </a:rPr>
              <a:t>2017</a:t>
            </a:r>
            <a:r>
              <a:rPr kumimoji="1" lang="ja-JP" altLang="en-US" sz="1200" kern="1200" dirty="0" smtClean="0">
                <a:solidFill>
                  <a:schemeClr val="tx1"/>
                </a:solidFill>
                <a:latin typeface="+mn-lt"/>
                <a:ea typeface="+mn-ea"/>
                <a:cs typeface="+mn-cs"/>
              </a:rPr>
              <a:t>年</a:t>
            </a:r>
            <a:r>
              <a:rPr kumimoji="1" lang="en-US" altLang="ja-JP" sz="1200" kern="1200" dirty="0" smtClean="0">
                <a:solidFill>
                  <a:schemeClr val="tx1"/>
                </a:solidFill>
                <a:latin typeface="+mn-lt"/>
                <a:ea typeface="+mn-ea"/>
                <a:cs typeface="+mn-cs"/>
              </a:rPr>
              <a:t>12</a:t>
            </a:r>
            <a:r>
              <a:rPr kumimoji="1" lang="ja-JP" altLang="en-US" sz="1200" kern="1200" dirty="0" smtClean="0">
                <a:solidFill>
                  <a:schemeClr val="tx1"/>
                </a:solidFill>
                <a:latin typeface="+mn-lt"/>
                <a:ea typeface="+mn-ea"/>
                <a:cs typeface="+mn-cs"/>
              </a:rPr>
              <a:t>月から、</a:t>
            </a:r>
            <a:r>
              <a:rPr kumimoji="1" lang="en-US" altLang="ja-JP" sz="1200" kern="1200" dirty="0" smtClean="0">
                <a:solidFill>
                  <a:schemeClr val="tx1"/>
                </a:solidFill>
                <a:latin typeface="+mn-lt"/>
                <a:ea typeface="+mn-ea"/>
                <a:cs typeface="+mn-cs"/>
              </a:rPr>
              <a:t>2018</a:t>
            </a:r>
            <a:r>
              <a:rPr kumimoji="1" lang="ja-JP" altLang="en-US" sz="1200" kern="1200" dirty="0" smtClean="0">
                <a:solidFill>
                  <a:schemeClr val="tx1"/>
                </a:solidFill>
                <a:latin typeface="+mn-lt"/>
                <a:ea typeface="+mn-ea"/>
                <a:cs typeface="+mn-cs"/>
              </a:rPr>
              <a:t>年</a:t>
            </a:r>
            <a:r>
              <a:rPr kumimoji="1" lang="en-US" altLang="ja-JP" sz="1200" kern="1200" dirty="0" smtClean="0">
                <a:solidFill>
                  <a:schemeClr val="tx1"/>
                </a:solidFill>
                <a:latin typeface="+mn-lt"/>
                <a:ea typeface="+mn-ea"/>
                <a:cs typeface="+mn-cs"/>
              </a:rPr>
              <a:t>2</a:t>
            </a:r>
            <a:r>
              <a:rPr kumimoji="1" lang="ja-JP" altLang="en-US" sz="1200" kern="1200" dirty="0" smtClean="0">
                <a:solidFill>
                  <a:schemeClr val="tx1"/>
                </a:solidFill>
                <a:latin typeface="+mn-lt"/>
                <a:ea typeface="+mn-ea"/>
                <a:cs typeface="+mn-cs"/>
              </a:rPr>
              <a:t>月において実施</a:t>
            </a:r>
            <a:r>
              <a:rPr kumimoji="1" lang="ja-JP" altLang="en-US" sz="1200" kern="1200" dirty="0" smtClean="0">
                <a:solidFill>
                  <a:schemeClr val="tx1"/>
                </a:solidFill>
                <a:latin typeface="+mn-lt"/>
                <a:ea typeface="+mn-ea"/>
                <a:cs typeface="+mn-cs"/>
              </a:rPr>
              <a:t>しました。</a:t>
            </a:r>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調査は半構造化インタビューを用いて行</a:t>
            </a:r>
            <a:r>
              <a:rPr kumimoji="1" lang="ja-JP" altLang="en-US" sz="1200" kern="1200" dirty="0" smtClean="0">
                <a:solidFill>
                  <a:schemeClr val="tx1"/>
                </a:solidFill>
                <a:latin typeface="+mn-lt"/>
                <a:ea typeface="+mn-ea"/>
                <a:cs typeface="+mn-cs"/>
              </a:rPr>
              <a:t>いました</a:t>
            </a:r>
            <a:r>
              <a:rPr kumimoji="1" lang="ja-JP" altLang="en-US" sz="1200" kern="1200" dirty="0" smtClean="0">
                <a:solidFill>
                  <a:schemeClr val="tx1"/>
                </a:solidFill>
                <a:latin typeface="+mn-lt"/>
                <a:ea typeface="+mn-ea"/>
                <a:cs typeface="+mn-cs"/>
              </a:rPr>
              <a:t>。</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半構造化インタビューとは、インタビュー時の大筋の質問事項やインタビューの流れは決めておきつつも、もしある質問事項について深掘りして話をしたい場合には、</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kumimoji="1" lang="ja-JP" altLang="en-US" sz="1200" kern="1200" dirty="0" smtClean="0">
                <a:solidFill>
                  <a:schemeClr val="tx1"/>
                </a:solidFill>
                <a:latin typeface="+mn-lt"/>
                <a:ea typeface="+mn-ea"/>
                <a:cs typeface="+mn-cs"/>
              </a:rPr>
              <a:t>その話題について深掘りし話をするインタビュー手法のことで</a:t>
            </a:r>
            <a:r>
              <a:rPr kumimoji="1" lang="ja-JP" altLang="en-US" sz="1200" kern="1200" dirty="0" smtClean="0">
                <a:solidFill>
                  <a:schemeClr val="tx1"/>
                </a:solidFill>
                <a:latin typeface="+mn-lt"/>
                <a:ea typeface="+mn-ea"/>
                <a:cs typeface="+mn-cs"/>
              </a:rPr>
              <a:t>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こ</a:t>
            </a:r>
            <a:r>
              <a:rPr kumimoji="1" lang="ja-JP" altLang="en-US" sz="1200" kern="1200" dirty="0" smtClean="0">
                <a:solidFill>
                  <a:schemeClr val="tx1"/>
                </a:solidFill>
                <a:latin typeface="+mn-lt"/>
                <a:ea typeface="+mn-ea"/>
                <a:cs typeface="+mn-cs"/>
              </a:rPr>
              <a:t>れにより、表層的な意見だけでなく、予想していなかった話などを聞くことが可能とな</a:t>
            </a:r>
            <a:r>
              <a:rPr kumimoji="1" lang="ja-JP" altLang="en-US" sz="1200" kern="1200" dirty="0" smtClean="0">
                <a:solidFill>
                  <a:schemeClr val="tx1"/>
                </a:solidFill>
                <a:latin typeface="+mn-lt"/>
                <a:ea typeface="+mn-ea"/>
                <a:cs typeface="+mn-cs"/>
              </a:rPr>
              <a:t>ります</a:t>
            </a:r>
            <a:r>
              <a:rPr kumimoji="1" lang="ja-JP" altLang="en-US" sz="1200" kern="1200" dirty="0" smtClean="0">
                <a:solidFill>
                  <a:schemeClr val="tx1"/>
                </a:solidFill>
                <a:latin typeface="+mn-lt"/>
                <a:ea typeface="+mn-ea"/>
                <a:cs typeface="+mn-cs"/>
              </a:rPr>
              <a:t>。</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なぜ半構造化インタビューを用いたかを説明します。</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kumimoji="1" lang="ja-JP" altLang="en-US" sz="1200" kern="1200" dirty="0" smtClean="0">
                <a:solidFill>
                  <a:schemeClr val="tx1"/>
                </a:solidFill>
                <a:latin typeface="+mn-lt"/>
                <a:ea typeface="+mn-ea"/>
                <a:cs typeface="+mn-cs"/>
              </a:rPr>
              <a:t>現状、</a:t>
            </a:r>
            <a:r>
              <a:rPr kumimoji="1" lang="ja-JP" altLang="en-US" sz="1200" kern="1200" dirty="0" smtClean="0">
                <a:solidFill>
                  <a:schemeClr val="tx1"/>
                </a:solidFill>
                <a:latin typeface="+mn-lt"/>
                <a:ea typeface="+mn-ea"/>
                <a:cs typeface="+mn-cs"/>
              </a:rPr>
              <a:t>介護</a:t>
            </a:r>
            <a:r>
              <a:rPr kumimoji="1" lang="ja-JP" altLang="en-US" sz="1200" kern="1200" dirty="0" smtClean="0">
                <a:solidFill>
                  <a:schemeClr val="tx1"/>
                </a:solidFill>
                <a:latin typeface="+mn-lt"/>
                <a:ea typeface="+mn-ea"/>
                <a:cs typeface="+mn-cs"/>
              </a:rPr>
              <a:t>現場</a:t>
            </a:r>
            <a:r>
              <a:rPr kumimoji="1" lang="ja-JP" altLang="en-US" sz="1200" kern="1200" dirty="0" smtClean="0">
                <a:solidFill>
                  <a:schemeClr val="tx1"/>
                </a:solidFill>
                <a:latin typeface="+mn-lt"/>
                <a:ea typeface="+mn-ea"/>
                <a:cs typeface="+mn-cs"/>
              </a:rPr>
              <a:t>と技術者は、</a:t>
            </a:r>
            <a:r>
              <a:rPr kumimoji="1" lang="ja-JP" altLang="en-US" sz="1200" kern="1200" dirty="0" smtClean="0">
                <a:solidFill>
                  <a:schemeClr val="tx1"/>
                </a:solidFill>
                <a:latin typeface="+mn-lt"/>
                <a:ea typeface="+mn-ea"/>
                <a:cs typeface="+mn-cs"/>
              </a:rPr>
              <a:t>必ずしも</a:t>
            </a:r>
            <a:r>
              <a:rPr kumimoji="1" lang="ja-JP" altLang="en-US" sz="1200" kern="1200" dirty="0" smtClean="0">
                <a:solidFill>
                  <a:schemeClr val="tx1"/>
                </a:solidFill>
                <a:latin typeface="+mn-lt"/>
                <a:ea typeface="+mn-ea"/>
                <a:cs typeface="+mn-cs"/>
              </a:rPr>
              <a:t>良好なコミュニケーションが取れているわけでは</a:t>
            </a:r>
            <a:r>
              <a:rPr kumimoji="1" lang="ja-JP" altLang="en-US" sz="1200" kern="1200" dirty="0" smtClean="0">
                <a:solidFill>
                  <a:schemeClr val="tx1"/>
                </a:solidFill>
                <a:latin typeface="+mn-lt"/>
                <a:ea typeface="+mn-ea"/>
                <a:cs typeface="+mn-cs"/>
              </a:rPr>
              <a:t>ありません</a:t>
            </a:r>
            <a:r>
              <a:rPr kumimoji="1" lang="ja-JP" altLang="en-US"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kumimoji="1" lang="ja-JP" altLang="en-US" sz="1200" kern="1200" dirty="0" smtClean="0">
                <a:solidFill>
                  <a:schemeClr val="tx1"/>
                </a:solidFill>
                <a:latin typeface="+mn-lt"/>
                <a:ea typeface="+mn-ea"/>
                <a:cs typeface="+mn-cs"/>
              </a:rPr>
              <a:t>そのため、</a:t>
            </a:r>
            <a:r>
              <a:rPr kumimoji="1" lang="ja-JP" altLang="en-US" sz="1200" kern="1200" dirty="0" smtClean="0">
                <a:solidFill>
                  <a:schemeClr val="tx1"/>
                </a:solidFill>
                <a:latin typeface="+mn-lt"/>
                <a:ea typeface="+mn-ea"/>
                <a:cs typeface="+mn-cs"/>
              </a:rPr>
              <a:t>介護現場の真のニーズを聞き出</a:t>
            </a:r>
            <a:r>
              <a:rPr kumimoji="1" lang="ja-JP" altLang="en-US" sz="1200" kern="1200" dirty="0" smtClean="0">
                <a:solidFill>
                  <a:schemeClr val="tx1"/>
                </a:solidFill>
                <a:latin typeface="+mn-lt"/>
                <a:ea typeface="+mn-ea"/>
                <a:cs typeface="+mn-cs"/>
              </a:rPr>
              <a:t>すことができず</a:t>
            </a:r>
            <a:r>
              <a:rPr kumimoji="1" lang="ja-JP" altLang="en-US" sz="1200" kern="1200" dirty="0" smtClean="0">
                <a:solidFill>
                  <a:schemeClr val="tx1"/>
                </a:solidFill>
                <a:latin typeface="+mn-lt"/>
                <a:ea typeface="+mn-ea"/>
                <a:cs typeface="+mn-cs"/>
              </a:rPr>
              <a:t>、現場のニーズと方向性の合わない製品開発をしてしまうことも少なく</a:t>
            </a:r>
            <a:r>
              <a:rPr kumimoji="1" lang="ja-JP" altLang="en-US" sz="1200" kern="1200" dirty="0" smtClean="0">
                <a:solidFill>
                  <a:schemeClr val="tx1"/>
                </a:solidFill>
                <a:latin typeface="+mn-lt"/>
                <a:ea typeface="+mn-ea"/>
                <a:cs typeface="+mn-cs"/>
              </a:rPr>
              <a:t>ありません</a:t>
            </a:r>
            <a:r>
              <a:rPr kumimoji="1" lang="ja-JP" altLang="en-US" sz="1200" kern="1200" dirty="0" smtClean="0">
                <a:solidFill>
                  <a:schemeClr val="tx1"/>
                </a:solidFill>
                <a:latin typeface="+mn-lt"/>
                <a:ea typeface="+mn-ea"/>
                <a:cs typeface="+mn-cs"/>
              </a:rPr>
              <a:t>。</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これらもロボット技術などに代表される先端技術が浸透しない一つの要因と言えます。</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そういった状況下で、まず介護現場の方々と打ち解ける</a:t>
            </a:r>
            <a:r>
              <a:rPr kumimoji="1" lang="ja-JP" altLang="en-US" sz="1200" kern="1200" dirty="0" smtClean="0">
                <a:solidFill>
                  <a:schemeClr val="tx1"/>
                </a:solidFill>
                <a:latin typeface="+mn-lt"/>
                <a:ea typeface="+mn-ea"/>
                <a:cs typeface="+mn-cs"/>
              </a:rPr>
              <a:t>ようなコミュニケーションをおこなう</a:t>
            </a:r>
            <a:r>
              <a:rPr kumimoji="1" lang="ja-JP" altLang="en-US" sz="1200" kern="1200" dirty="0" smtClean="0">
                <a:solidFill>
                  <a:schemeClr val="tx1"/>
                </a:solidFill>
                <a:latin typeface="+mn-lt"/>
                <a:ea typeface="+mn-ea"/>
                <a:cs typeface="+mn-cs"/>
              </a:rPr>
              <a:t>こと、</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kumimoji="1" lang="ja-JP" altLang="en-US" sz="1200" kern="1200" dirty="0" smtClean="0">
                <a:solidFill>
                  <a:schemeClr val="tx1"/>
                </a:solidFill>
                <a:latin typeface="+mn-lt"/>
                <a:ea typeface="+mn-ea"/>
                <a:cs typeface="+mn-cs"/>
              </a:rPr>
              <a:t>そ</a:t>
            </a:r>
            <a:r>
              <a:rPr kumimoji="1" lang="ja-JP" altLang="en-US" sz="1200" kern="1200" dirty="0" smtClean="0">
                <a:solidFill>
                  <a:schemeClr val="tx1"/>
                </a:solidFill>
                <a:latin typeface="+mn-lt"/>
                <a:ea typeface="+mn-ea"/>
                <a:cs typeface="+mn-cs"/>
              </a:rPr>
              <a:t>の中で、介護現場の方が、</a:t>
            </a:r>
            <a:r>
              <a:rPr kumimoji="1" lang="ja-JP" altLang="en-US" sz="1200" kern="1200" dirty="0" smtClean="0">
                <a:solidFill>
                  <a:schemeClr val="tx1"/>
                </a:solidFill>
                <a:latin typeface="+mn-lt"/>
                <a:ea typeface="+mn-ea"/>
                <a:cs typeface="+mn-cs"/>
              </a:rPr>
              <a:t>普段感じている、言語化されていない感情的な思い含めて、まず技術者側が受け止めること、</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kumimoji="1" lang="ja-JP" altLang="en-US" sz="1200" kern="1200" dirty="0" smtClean="0">
                <a:solidFill>
                  <a:schemeClr val="tx1"/>
                </a:solidFill>
                <a:latin typeface="+mn-lt"/>
                <a:ea typeface="+mn-ea"/>
                <a:cs typeface="+mn-cs"/>
              </a:rPr>
              <a:t>これらを留意することで、</a:t>
            </a:r>
            <a:r>
              <a:rPr kumimoji="1" lang="ja-JP" altLang="en-US" sz="1200" kern="1200" dirty="0" smtClean="0">
                <a:solidFill>
                  <a:schemeClr val="tx1"/>
                </a:solidFill>
                <a:latin typeface="+mn-lt"/>
                <a:ea typeface="+mn-ea"/>
                <a:cs typeface="+mn-cs"/>
              </a:rPr>
              <a:t>介護職の方さえ気づいていなかった、真のニーズを顕在化させられるのではない</a:t>
            </a:r>
            <a:r>
              <a:rPr kumimoji="1" lang="ja-JP" altLang="en-US" sz="1200" kern="1200" dirty="0" smtClean="0">
                <a:solidFill>
                  <a:schemeClr val="tx1"/>
                </a:solidFill>
                <a:latin typeface="+mn-lt"/>
                <a:ea typeface="+mn-ea"/>
                <a:cs typeface="+mn-cs"/>
              </a:rPr>
              <a:t>かと考えています</a:t>
            </a:r>
            <a:r>
              <a:rPr kumimoji="1" lang="ja-JP" altLang="en-US"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endParaRPr kumimoji="1" lang="ja-JP" altLang="en-US"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また前もって用意しておいた質問事項だけに沿ってインタビューを進めてしまうと、</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kumimoji="1" lang="ja-JP" altLang="en-US" sz="1200" kern="1200" dirty="0" smtClean="0">
                <a:solidFill>
                  <a:schemeClr val="tx1"/>
                </a:solidFill>
                <a:latin typeface="+mn-lt"/>
                <a:ea typeface="+mn-ea"/>
                <a:cs typeface="+mn-cs"/>
              </a:rPr>
              <a:t>開発者側の”こうあってほしい”という思いや主張を押し付けすぎ、その思想に介護現場側が誘導されてしまうことが起き</a:t>
            </a:r>
            <a:r>
              <a:rPr kumimoji="1" lang="ja-JP" altLang="en-US" sz="1200" kern="1200" dirty="0" smtClean="0">
                <a:solidFill>
                  <a:schemeClr val="tx1"/>
                </a:solidFill>
                <a:latin typeface="+mn-lt"/>
                <a:ea typeface="+mn-ea"/>
                <a:cs typeface="+mn-cs"/>
              </a:rPr>
              <a:t>てしまいます</a:t>
            </a:r>
            <a:r>
              <a:rPr kumimoji="1" lang="ja-JP" altLang="en-US" sz="1200" kern="1200" dirty="0" smtClean="0">
                <a:solidFill>
                  <a:schemeClr val="tx1"/>
                </a:solidFill>
                <a:latin typeface="+mn-lt"/>
                <a:ea typeface="+mn-ea"/>
                <a:cs typeface="+mn-cs"/>
              </a:rPr>
              <a:t>。</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kumimoji="1" lang="ja-JP" altLang="en-US" sz="1200" kern="1200" dirty="0" smtClean="0">
                <a:solidFill>
                  <a:schemeClr val="tx1"/>
                </a:solidFill>
                <a:latin typeface="+mn-lt"/>
                <a:ea typeface="+mn-ea"/>
                <a:cs typeface="+mn-cs"/>
              </a:rPr>
              <a:t>また開発者側の思想と介護現場側の思想が相いれず、最悪インタビュー</a:t>
            </a:r>
            <a:r>
              <a:rPr kumimoji="1" lang="ja-JP" altLang="en-US" sz="1200" kern="1200" dirty="0" smtClean="0">
                <a:solidFill>
                  <a:schemeClr val="tx1"/>
                </a:solidFill>
                <a:latin typeface="+mn-lt"/>
                <a:ea typeface="+mn-ea"/>
                <a:cs typeface="+mn-cs"/>
              </a:rPr>
              <a:t>中に</a:t>
            </a:r>
            <a:r>
              <a:rPr kumimoji="1" lang="ja-JP" altLang="en-US" sz="1200" kern="1200" dirty="0" smtClean="0">
                <a:solidFill>
                  <a:schemeClr val="tx1"/>
                </a:solidFill>
                <a:latin typeface="+mn-lt"/>
                <a:ea typeface="+mn-ea"/>
                <a:cs typeface="+mn-cs"/>
              </a:rPr>
              <a:t>仲違いしてしまう</a:t>
            </a:r>
            <a:r>
              <a:rPr kumimoji="1" lang="ja-JP" altLang="en-US" sz="1200" kern="1200" dirty="0" smtClean="0">
                <a:solidFill>
                  <a:schemeClr val="tx1"/>
                </a:solidFill>
                <a:latin typeface="+mn-lt"/>
                <a:ea typeface="+mn-ea"/>
                <a:cs typeface="+mn-cs"/>
              </a:rPr>
              <a:t>こと</a:t>
            </a:r>
            <a:r>
              <a:rPr kumimoji="1" lang="ja-JP" altLang="en-US" sz="1200" kern="1200" dirty="0" smtClean="0">
                <a:solidFill>
                  <a:schemeClr val="tx1"/>
                </a:solidFill>
                <a:latin typeface="+mn-lt"/>
                <a:ea typeface="+mn-ea"/>
                <a:cs typeface="+mn-cs"/>
              </a:rPr>
              <a:t>などが起き</a:t>
            </a:r>
            <a:r>
              <a:rPr kumimoji="1" lang="ja-JP" altLang="en-US" sz="1200" kern="1200" dirty="0" smtClean="0">
                <a:solidFill>
                  <a:schemeClr val="tx1"/>
                </a:solidFill>
                <a:latin typeface="+mn-lt"/>
                <a:ea typeface="+mn-ea"/>
                <a:cs typeface="+mn-cs"/>
              </a:rPr>
              <a:t>ます。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これらを防止するために、本研究では半構造化インタビューを用いました。</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本構造化インタビューでは、これまで述べて来たような、アンケート調査結果と同じような、</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排泄介護に対する、介護者の負担、オムツ交換タイミングがずれてしまうことによる、要介護者に提供するケアの質低下への懸念などが明らかになりました。</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また、半構造化インタビュー中には、調査時点で想定していた回答ではないものの、</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本研究の今後の発展に十分寄与する回答も得られました。</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実際に起きた、有益な事例がこちらです。</a:t>
            </a:r>
            <a:endParaRPr kumimoji="1" lang="en-US" altLang="ja-JP" sz="1200" kern="1200" dirty="0" smtClean="0">
              <a:solidFill>
                <a:schemeClr val="tx1"/>
              </a:solidFill>
              <a:latin typeface="+mn-lt"/>
              <a:ea typeface="+mn-ea"/>
              <a:cs typeface="+mn-cs"/>
            </a:endParaRPr>
          </a:p>
          <a:p>
            <a:r>
              <a:rPr kumimoji="1" lang="ja-JP" altLang="en-US" sz="1200" dirty="0" smtClean="0"/>
              <a:t>「排泄検知シートはベッド上の製品ですが、夜だけでなく、昼間椅子にいる上でも使えるような製品は開発しないんですか？</a:t>
            </a:r>
            <a:r>
              <a:rPr kumimoji="1" lang="en-US" altLang="ja-JP" sz="1200" dirty="0" smtClean="0"/>
              <a:t/>
            </a:r>
            <a:br>
              <a:rPr kumimoji="1" lang="en-US" altLang="ja-JP" sz="1200" dirty="0" smtClean="0"/>
            </a:br>
            <a:r>
              <a:rPr kumimoji="1" lang="ja-JP" altLang="en-US" sz="1200" dirty="0" smtClean="0"/>
              <a:t>昼間椅子に座っているときは、リビングなどの集団の場、おおげさに言えば公共の場にいることが多いので、本人の尊厳を守るためにもぜひ開発してほしい。</a:t>
            </a:r>
            <a:r>
              <a:rPr kumimoji="1" lang="ja-JP" altLang="en-US" sz="1200" dirty="0" smtClean="0"/>
              <a:t>」</a:t>
            </a:r>
            <a:endParaRPr kumimoji="1" lang="en-US" altLang="ja-JP" sz="1200" dirty="0" smtClean="0"/>
          </a:p>
          <a:p>
            <a:r>
              <a:rPr kumimoji="1" lang="ja-JP" altLang="en-US" sz="1200" dirty="0" smtClean="0"/>
              <a:t>この発言により、</a:t>
            </a:r>
            <a:r>
              <a:rPr kumimoji="1" lang="ja-JP" altLang="en-US" sz="1200" dirty="0" smtClean="0"/>
              <a:t> 既存製品に関するヒアリングだけでなく、次世代製品のアイディアが創出</a:t>
            </a:r>
            <a:r>
              <a:rPr kumimoji="1" lang="ja-JP" altLang="en-US" sz="1200" dirty="0" smtClean="0"/>
              <a:t>されました。</a:t>
            </a:r>
            <a:endParaRPr kumimoji="1" lang="en-US" altLang="ja-JP" sz="1200" dirty="0" smtClean="0"/>
          </a:p>
          <a:p>
            <a:r>
              <a:rPr kumimoji="1" lang="ja-JP" altLang="en-US" sz="1200" dirty="0" smtClean="0"/>
              <a:t>また、</a:t>
            </a:r>
            <a:r>
              <a:rPr kumimoji="1" lang="ja-JP" altLang="en-US" sz="1200" dirty="0" smtClean="0"/>
              <a:t>「集計された排泄データを、下剤投与などの情報と結びつけることはできますか？</a:t>
            </a:r>
            <a:endParaRPr kumimoji="1" lang="en-US" altLang="ja-JP" sz="1200" dirty="0" smtClean="0"/>
          </a:p>
          <a:p>
            <a:r>
              <a:rPr kumimoji="1" lang="ja-JP" altLang="en-US" sz="1200" dirty="0" smtClean="0"/>
              <a:t>下剤の量を調整したくても、これまでは排泄時間を正確に記録できず、エビデンスに基づいたケアが、やりたくてもできなかったんです</a:t>
            </a:r>
            <a:r>
              <a:rPr kumimoji="1" lang="ja-JP" altLang="en-US" sz="1200" dirty="0" smtClean="0"/>
              <a:t>」</a:t>
            </a:r>
            <a:endParaRPr kumimoji="1" lang="en-US" altLang="ja-JP" sz="1200" dirty="0" smtClean="0"/>
          </a:p>
          <a:p>
            <a:r>
              <a:rPr kumimoji="1" lang="ja-JP" altLang="en-US" sz="1200" dirty="0" smtClean="0"/>
              <a:t>この発言により、</a:t>
            </a:r>
            <a:r>
              <a:rPr kumimoji="1" lang="ja-JP" altLang="en-US" sz="1200" dirty="0" smtClean="0"/>
              <a:t>本製品の応用活用に関するアイディアが創出</a:t>
            </a:r>
            <a:r>
              <a:rPr kumimoji="1" lang="ja-JP" altLang="en-US" sz="1200" dirty="0" smtClean="0"/>
              <a:t>されました。</a:t>
            </a:r>
            <a:endParaRPr kumimoji="1" lang="en-US" altLang="ja-JP" sz="1200" kern="1200" dirty="0" smtClean="0">
              <a:solidFill>
                <a:schemeClr val="tx1"/>
              </a:solidFill>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19</a:t>
            </a:fld>
            <a:endParaRPr kumimoji="1" lang="ja-JP" altLang="en-US"/>
          </a:p>
        </p:txBody>
      </p:sp>
    </p:spTree>
    <p:extLst>
      <p:ext uri="{BB962C8B-B14F-4D97-AF65-F5344CB8AC3E}">
        <p14:creationId xmlns:p14="http://schemas.microsoft.com/office/powerpoint/2010/main" val="82228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はじめ</a:t>
            </a:r>
            <a:r>
              <a:rPr kumimoji="1" lang="ja-JP" altLang="en-US" dirty="0"/>
              <a:t>に、本研究の概要を説明いたします。</a:t>
            </a:r>
            <a:endParaRPr kumimoji="1" lang="en-US" altLang="ja-JP" dirty="0"/>
          </a:p>
          <a:p>
            <a:endParaRPr kumimoji="1" lang="en-US" altLang="ja-JP" dirty="0"/>
          </a:p>
          <a:p>
            <a:r>
              <a:rPr kumimoji="1" lang="ja-JP" altLang="en-US" dirty="0"/>
              <a:t>介護に関する先行研究には</a:t>
            </a:r>
            <a:r>
              <a:rPr kumimoji="1" lang="ja-JP" altLang="en-US" dirty="0" smtClean="0"/>
              <a:t>、</a:t>
            </a:r>
            <a:r>
              <a:rPr kumimoji="1" lang="ja-JP" altLang="en-US" dirty="0" smtClean="0"/>
              <a:t>左側にありますように、</a:t>
            </a:r>
            <a:r>
              <a:rPr kumimoji="1" lang="ja-JP" altLang="en-US" dirty="0" smtClean="0"/>
              <a:t>介護者</a:t>
            </a:r>
            <a:r>
              <a:rPr kumimoji="1" lang="ja-JP" altLang="en-US" dirty="0"/>
              <a:t>の作業負担</a:t>
            </a:r>
            <a:r>
              <a:rPr kumimoji="1" lang="ja-JP" altLang="en-US" dirty="0" smtClean="0"/>
              <a:t>や心理的</a:t>
            </a:r>
            <a:r>
              <a:rPr kumimoji="1" lang="ja-JP" altLang="en-US" dirty="0"/>
              <a:t>側面の分析</a:t>
            </a:r>
            <a:r>
              <a:rPr kumimoji="1" lang="ja-JP" altLang="en-US" dirty="0" smtClean="0"/>
              <a:t>研究をおこなっているものや</a:t>
            </a:r>
            <a:r>
              <a:rPr kumimoji="1" lang="ja-JP" altLang="en-US" dirty="0" smtClean="0"/>
              <a:t>、</a:t>
            </a:r>
            <a:endParaRPr kumimoji="1" lang="en-US" altLang="ja-JP" dirty="0" smtClean="0"/>
          </a:p>
          <a:p>
            <a:r>
              <a:rPr kumimoji="1" lang="ja-JP" altLang="en-US" dirty="0" smtClean="0"/>
              <a:t>要介護者の心理的側面の変化を研究した</a:t>
            </a:r>
            <a:r>
              <a:rPr kumimoji="1" lang="ja-JP" altLang="en-US" dirty="0" smtClean="0"/>
              <a:t>もの</a:t>
            </a:r>
            <a:r>
              <a:rPr kumimoji="1" lang="ja-JP" altLang="en-US" dirty="0" smtClean="0"/>
              <a:t>が</a:t>
            </a:r>
            <a:r>
              <a:rPr kumimoji="1" lang="ja-JP" altLang="en-US" dirty="0" smtClean="0"/>
              <a:t>あ</a:t>
            </a:r>
            <a:r>
              <a:rPr kumimoji="1" lang="ja-JP" altLang="en-US" dirty="0" smtClean="0"/>
              <a:t>ります</a:t>
            </a:r>
            <a:r>
              <a:rPr kumimoji="1" lang="ja-JP" altLang="en-US" dirty="0" smtClean="0"/>
              <a:t>。</a:t>
            </a:r>
            <a:endParaRPr kumimoji="1" lang="en-US" altLang="ja-JP" dirty="0"/>
          </a:p>
          <a:p>
            <a:r>
              <a:rPr kumimoji="1" lang="ja-JP" altLang="en-US" dirty="0" smtClean="0"/>
              <a:t>また技術的には、排尿</a:t>
            </a:r>
            <a:r>
              <a:rPr kumimoji="1" lang="ja-JP" altLang="en-US" dirty="0"/>
              <a:t>パターンの定量化と</a:t>
            </a:r>
            <a:r>
              <a:rPr kumimoji="1" lang="ja-JP" altLang="en-US" dirty="0" smtClean="0"/>
              <a:t>いった</a:t>
            </a:r>
            <a:r>
              <a:rPr kumimoji="1" lang="ja-JP" altLang="en-US" dirty="0" smtClean="0"/>
              <a:t>、要素的な</a:t>
            </a:r>
            <a:r>
              <a:rPr kumimoji="1" lang="ja-JP" altLang="en-US" dirty="0" smtClean="0"/>
              <a:t>研究</a:t>
            </a:r>
            <a:r>
              <a:rPr kumimoji="1" lang="ja-JP" altLang="en-US" dirty="0"/>
              <a:t>が行われて</a:t>
            </a:r>
            <a:r>
              <a:rPr kumimoji="1" lang="ja-JP" altLang="en-US" dirty="0" smtClean="0"/>
              <a:t>おります。</a:t>
            </a:r>
            <a:endParaRPr kumimoji="1" lang="en-US" altLang="ja-JP" dirty="0"/>
          </a:p>
          <a:p>
            <a:r>
              <a:rPr kumimoji="1" lang="ja-JP" altLang="en-US" dirty="0" smtClean="0"/>
              <a:t>技術的な先行</a:t>
            </a:r>
            <a:r>
              <a:rPr kumimoji="1" lang="ja-JP" altLang="en-US" dirty="0"/>
              <a:t>開発においても</a:t>
            </a:r>
            <a:r>
              <a:rPr kumimoji="1" lang="ja-JP" altLang="en-US" dirty="0" smtClean="0"/>
              <a:t>、</a:t>
            </a:r>
            <a:r>
              <a:rPr kumimoji="1" lang="ja-JP" altLang="en-US" dirty="0" smtClean="0"/>
              <a:t>右側にありますように、</a:t>
            </a:r>
            <a:endParaRPr kumimoji="1" lang="en-US" altLang="ja-JP" dirty="0"/>
          </a:p>
          <a:p>
            <a:r>
              <a:rPr kumimoji="1" lang="ja-JP" altLang="en-US" dirty="0"/>
              <a:t>自動収尿装置や移乗用ロボットの開発などが進んでおりますが、</a:t>
            </a:r>
            <a:endParaRPr kumimoji="1" lang="en-US" altLang="ja-JP" dirty="0"/>
          </a:p>
          <a:p>
            <a:r>
              <a:rPr kumimoji="1" lang="ja-JP" altLang="en-US" dirty="0" smtClean="0"/>
              <a:t>技術課題には特に問題</a:t>
            </a:r>
            <a:r>
              <a:rPr kumimoji="1" lang="ja-JP" altLang="en-US" dirty="0"/>
              <a:t>がない開発物であっても、</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実際の現場導入には課題の残るものが多く存在します</a:t>
            </a:r>
            <a:r>
              <a:rPr kumimoji="1" lang="ja-JP" altLang="en-US" dirty="0" smtClean="0"/>
              <a:t>。</a:t>
            </a:r>
            <a:r>
              <a:rPr kumimoji="1" lang="en-US" altLang="ja-JP" dirty="0" smtClean="0"/>
              <a:t/>
            </a:r>
            <a:br>
              <a:rPr kumimoji="1" lang="en-US" altLang="ja-JP" dirty="0" smtClean="0"/>
            </a:br>
            <a:r>
              <a:rPr kumimoji="1" lang="en-US" altLang="ja-JP" dirty="0" smtClean="0"/>
              <a:t/>
            </a:r>
            <a:br>
              <a:rPr kumimoji="1" lang="en-US" altLang="ja-JP" dirty="0" smtClean="0"/>
            </a:br>
            <a:r>
              <a:rPr kumimoji="1" lang="ja-JP" altLang="en-US" dirty="0" smtClean="0"/>
              <a:t>現場への導入に問題が多く見られる要因として、これら研究の多くが、要素的な研究となっている理由があると考えます。</a:t>
            </a:r>
            <a:endParaRPr kumimoji="1" lang="en-US" altLang="ja-JP" dirty="0" smtClean="0"/>
          </a:p>
          <a:p>
            <a:r>
              <a:rPr kumimoji="1" lang="ja-JP" altLang="en-US" dirty="0" smtClean="0"/>
              <a:t>介護現場は、対人援助の場であるため、介護者のみ、もしくは要介護者のみの、単一ユーザーにアプローチするだけでなく、</a:t>
            </a:r>
            <a:endParaRPr kumimoji="1" lang="en-US" altLang="ja-JP" dirty="0" smtClean="0"/>
          </a:p>
          <a:p>
            <a:r>
              <a:rPr kumimoji="1" lang="ja-JP" altLang="en-US" dirty="0" smtClean="0"/>
              <a:t>複数ユーザーの双方関係を鑑みながら研究開発する必要があると考えています。</a:t>
            </a:r>
            <a:endParaRPr kumimoji="1" lang="en-US" altLang="ja-JP" dirty="0" smtClean="0"/>
          </a:p>
          <a:p>
            <a:r>
              <a:rPr kumimoji="1" lang="ja-JP" altLang="en-US" dirty="0" smtClean="0"/>
              <a:t>また同様の理由で</a:t>
            </a:r>
            <a:r>
              <a:rPr kumimoji="1" lang="ja-JP" altLang="en-US" dirty="0" smtClean="0"/>
              <a:t>、</a:t>
            </a:r>
            <a:r>
              <a:rPr kumimoji="1" lang="ja-JP" altLang="en-US" dirty="0" smtClean="0"/>
              <a:t>排泄</a:t>
            </a:r>
            <a:r>
              <a:rPr kumimoji="1" lang="ja-JP" altLang="en-US" dirty="0" smtClean="0"/>
              <a:t>行為</a:t>
            </a:r>
            <a:r>
              <a:rPr kumimoji="1" lang="ja-JP" altLang="en-US" dirty="0" smtClean="0"/>
              <a:t>のみを支援する</a:t>
            </a:r>
            <a:r>
              <a:rPr kumimoji="1" lang="ja-JP" altLang="en-US" dirty="0" smtClean="0"/>
              <a:t>、</a:t>
            </a:r>
            <a:r>
              <a:rPr kumimoji="1" lang="ja-JP" altLang="en-US" dirty="0" smtClean="0"/>
              <a:t>ベッドから車椅子の</a:t>
            </a:r>
            <a:r>
              <a:rPr kumimoji="1" lang="ja-JP" altLang="en-US" dirty="0" smtClean="0"/>
              <a:t>移乗</a:t>
            </a:r>
            <a:r>
              <a:rPr kumimoji="1" lang="ja-JP" altLang="en-US" dirty="0" smtClean="0"/>
              <a:t>時の負担のみを支援する、という</a:t>
            </a:r>
            <a:r>
              <a:rPr kumimoji="1" lang="ja-JP" altLang="en-US" dirty="0" smtClean="0"/>
              <a:t>考え方</a:t>
            </a:r>
            <a:r>
              <a:rPr kumimoji="1" lang="ja-JP" altLang="en-US" dirty="0" smtClean="0"/>
              <a:t>の研究が多く見られますが、</a:t>
            </a:r>
            <a:endParaRPr kumimoji="1" lang="en-US" altLang="ja-JP" dirty="0" smtClean="0"/>
          </a:p>
          <a:p>
            <a:r>
              <a:rPr kumimoji="1" lang="ja-JP" altLang="en-US" dirty="0" smtClean="0"/>
              <a:t>本来は</a:t>
            </a:r>
            <a:r>
              <a:rPr kumimoji="1" lang="ja-JP" altLang="en-US" dirty="0" smtClean="0"/>
              <a:t>介護</a:t>
            </a:r>
            <a:r>
              <a:rPr kumimoji="1" lang="ja-JP" altLang="en-US" dirty="0" smtClean="0"/>
              <a:t>行為全体への俯瞰した支援が必要であると考えます。</a:t>
            </a:r>
            <a:endParaRPr kumimoji="1" lang="en-US" altLang="ja-JP" dirty="0"/>
          </a:p>
          <a:p>
            <a:endParaRPr kumimoji="1" lang="en-US" altLang="ja-JP" dirty="0"/>
          </a:p>
          <a:p>
            <a:r>
              <a:rPr kumimoji="1" lang="ja-JP" altLang="en-US" dirty="0"/>
              <a:t>そこ</a:t>
            </a:r>
            <a:r>
              <a:rPr kumimoji="1" lang="ja-JP" altLang="en-US" dirty="0" smtClean="0"/>
              <a:t>で本研究</a:t>
            </a:r>
            <a:r>
              <a:rPr kumimoji="1" lang="ja-JP" altLang="en-US" dirty="0"/>
              <a:t>では、センサー技術を用いた排泄検知シートの開発を通して</a:t>
            </a:r>
            <a:endParaRPr kumimoji="1" lang="en-US" altLang="ja-JP" dirty="0"/>
          </a:p>
          <a:p>
            <a:r>
              <a:rPr kumimoji="1" lang="ja-JP" altLang="en-US" dirty="0"/>
              <a:t>現場での運用に有効な福祉介護製品の開発を検証します。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2</a:t>
            </a:fld>
            <a:endParaRPr kumimoji="1" lang="ja-JP" altLang="en-US"/>
          </a:p>
        </p:txBody>
      </p:sp>
    </p:spTree>
    <p:extLst>
      <p:ext uri="{BB962C8B-B14F-4D97-AF65-F5344CB8AC3E}">
        <p14:creationId xmlns:p14="http://schemas.microsoft.com/office/powerpoint/2010/main" val="2549665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次に、排泄介護に関する既存製品について調査を行いました。</a:t>
            </a:r>
            <a:endParaRPr kumimoji="1" lang="en-US" altLang="ja-JP" dirty="0"/>
          </a:p>
          <a:p>
            <a:endParaRPr kumimoji="1" lang="en-US" altLang="ja-JP" dirty="0"/>
          </a:p>
          <a:p>
            <a:r>
              <a:rPr kumimoji="1" lang="ja-JP" altLang="en-US" dirty="0"/>
              <a:t>排泄を検知する製品には、複数の製品が存在していますが、</a:t>
            </a:r>
            <a:endParaRPr kumimoji="1" lang="en-US" altLang="ja-JP" dirty="0"/>
          </a:p>
          <a:p>
            <a:r>
              <a:rPr kumimoji="1" lang="ja-JP" altLang="en-US" dirty="0"/>
              <a:t>大きく分けて、身体に直接装着が必要となる装着型と、装着の必要がない非装着型に分けられます。</a:t>
            </a:r>
            <a:endParaRPr kumimoji="1" lang="en-US" altLang="ja-JP" dirty="0"/>
          </a:p>
          <a:p>
            <a:endParaRPr kumimoji="1" lang="en-US" altLang="ja-JP" dirty="0"/>
          </a:p>
          <a:p>
            <a:r>
              <a:rPr kumimoji="1" lang="ja-JP" altLang="en-US" dirty="0"/>
              <a:t>装着型の場合、機械の脱着が必要となり、介護者の業務負担が増えてしまう点や</a:t>
            </a:r>
            <a:endParaRPr kumimoji="1" lang="en-US" altLang="ja-JP" dirty="0"/>
          </a:p>
          <a:p>
            <a:r>
              <a:rPr kumimoji="1" lang="ja-JP" altLang="en-US" dirty="0"/>
              <a:t>ジェル塗布による被介護者の肌トラブルといった身体的な影響が懸念されます。</a:t>
            </a:r>
            <a:endParaRPr kumimoji="1" lang="en-US" altLang="ja-JP" dirty="0"/>
          </a:p>
          <a:p>
            <a:endParaRPr kumimoji="1" lang="en-US" altLang="ja-JP" dirty="0"/>
          </a:p>
          <a:p>
            <a:r>
              <a:rPr kumimoji="1" lang="ja-JP" altLang="en-US" dirty="0"/>
              <a:t>また、検知センサーとしては、超音波方式、濡れセンサー、静電容量方式等が使われています。</a:t>
            </a:r>
            <a:endParaRPr kumimoji="1" lang="en-US" altLang="ja-JP" dirty="0"/>
          </a:p>
          <a:p>
            <a:endParaRPr kumimoji="1" lang="en-US" altLang="ja-JP" dirty="0"/>
          </a:p>
          <a:p>
            <a:r>
              <a:rPr kumimoji="1" lang="ja-JP" altLang="en-US" dirty="0"/>
              <a:t>濡れセンサーや静電容量方式を用いたものなどは、</a:t>
            </a:r>
            <a:endParaRPr kumimoji="1" lang="en-US" altLang="ja-JP" dirty="0"/>
          </a:p>
          <a:p>
            <a:r>
              <a:rPr kumimoji="1" lang="ja-JP" altLang="en-US" dirty="0"/>
              <a:t>検知可能な排泄が尿に限られている事や、</a:t>
            </a:r>
            <a:endParaRPr kumimoji="1" lang="en-US" altLang="ja-JP" dirty="0"/>
          </a:p>
          <a:p>
            <a:r>
              <a:rPr kumimoji="1" lang="ja-JP" altLang="en-US" dirty="0"/>
              <a:t>汗を排泄と誤検知するケースがあり、精度が良いとは言い切れません。</a:t>
            </a:r>
            <a:endParaRPr kumimoji="1" lang="en-US" altLang="ja-JP" dirty="0"/>
          </a:p>
          <a:p>
            <a:r>
              <a:rPr kumimoji="1" lang="ja-JP" altLang="en-US" dirty="0"/>
              <a:t>さらに、センサーが搭載されたおむつは、毎回使い捨てとなることから、</a:t>
            </a:r>
            <a:endParaRPr kumimoji="1" lang="en-US" altLang="ja-JP" dirty="0"/>
          </a:p>
          <a:p>
            <a:r>
              <a:rPr kumimoji="1" lang="ja-JP" altLang="en-US" dirty="0"/>
              <a:t>排泄業務を行うたびに新しいおむつと、センサーを使用する必要もあり</a:t>
            </a:r>
            <a:endParaRPr kumimoji="1" lang="en-US" altLang="ja-JP" dirty="0"/>
          </a:p>
          <a:p>
            <a:r>
              <a:rPr kumimoji="1" lang="ja-JP" altLang="en-US" dirty="0"/>
              <a:t>コスト面において負担となるデメリットも存在します。</a:t>
            </a:r>
            <a:endParaRPr kumimoji="1" lang="en-US" altLang="ja-JP" dirty="0"/>
          </a:p>
          <a:p>
            <a:endParaRPr kumimoji="1" lang="en-US" altLang="ja-JP" dirty="0"/>
          </a:p>
          <a:p>
            <a:r>
              <a:rPr kumimoji="1" lang="ja-JP" altLang="en-US" dirty="0"/>
              <a:t>このように、装着できる要介護者が限られていたり、検出できる内容に制限があるなど、</a:t>
            </a:r>
            <a:endParaRPr kumimoji="1" lang="en-US" altLang="ja-JP" dirty="0"/>
          </a:p>
          <a:p>
            <a:r>
              <a:rPr kumimoji="1" lang="ja-JP" altLang="en-US" dirty="0"/>
              <a:t>製品の適用範囲</a:t>
            </a:r>
            <a:r>
              <a:rPr kumimoji="1" lang="ja-JP" altLang="en-US" dirty="0" smtClean="0"/>
              <a:t>が</a:t>
            </a:r>
            <a:r>
              <a:rPr kumimoji="1" lang="ja-JP" altLang="en-US" dirty="0" smtClean="0"/>
              <a:t>、</a:t>
            </a:r>
            <a:r>
              <a:rPr kumimoji="1" lang="ja-JP" altLang="en-US" dirty="0" smtClean="0"/>
              <a:t>意図</a:t>
            </a:r>
            <a:r>
              <a:rPr kumimoji="1" lang="ja-JP" altLang="en-US" dirty="0"/>
              <a:t>せず狭まっている製品が多いです。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20</a:t>
            </a:fld>
            <a:endParaRPr kumimoji="1" lang="ja-JP" altLang="en-US"/>
          </a:p>
        </p:txBody>
      </p:sp>
    </p:spTree>
    <p:extLst>
      <p:ext uri="{BB962C8B-B14F-4D97-AF65-F5344CB8AC3E}">
        <p14:creationId xmlns:p14="http://schemas.microsoft.com/office/powerpoint/2010/main" val="186241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以上の、介護現場の調査と、類似福祉用具の調査から、</a:t>
            </a:r>
            <a:r>
              <a:rPr kumimoji="1" lang="ja-JP" altLang="en-US" dirty="0" smtClean="0"/>
              <a:t>導き出された</a:t>
            </a:r>
            <a:r>
              <a:rPr kumimoji="1" lang="ja-JP" altLang="en-US" dirty="0"/>
              <a:t>製品構想として、</a:t>
            </a:r>
            <a:endParaRPr kumimoji="1" lang="en-US" altLang="ja-JP" dirty="0"/>
          </a:p>
          <a:p>
            <a:r>
              <a:rPr kumimoji="1" lang="ja-JP" altLang="en-US" dirty="0"/>
              <a:t>１</a:t>
            </a:r>
            <a:r>
              <a:rPr kumimoji="1" lang="ja-JP" altLang="en-US" dirty="0" smtClean="0"/>
              <a:t>に</a:t>
            </a:r>
            <a:r>
              <a:rPr kumimoji="1" lang="ja-JP" altLang="en-US" dirty="0" smtClean="0"/>
              <a:t>、体に何もつけない、</a:t>
            </a:r>
            <a:r>
              <a:rPr kumimoji="1" lang="ja-JP" altLang="en-US" dirty="0" smtClean="0"/>
              <a:t>非装着</a:t>
            </a:r>
            <a:r>
              <a:rPr kumimoji="1" lang="ja-JP" altLang="en-US" dirty="0"/>
              <a:t>であること</a:t>
            </a:r>
            <a:endParaRPr kumimoji="1" lang="en-US" altLang="ja-JP" dirty="0"/>
          </a:p>
          <a:p>
            <a:r>
              <a:rPr kumimoji="1" lang="ja-JP" altLang="en-US" dirty="0"/>
              <a:t>２</a:t>
            </a:r>
            <a:r>
              <a:rPr kumimoji="1" lang="ja-JP" altLang="en-US" dirty="0" smtClean="0"/>
              <a:t>に</a:t>
            </a:r>
            <a:r>
              <a:rPr kumimoji="1" lang="ja-JP" altLang="en-US" dirty="0" smtClean="0"/>
              <a:t>、尿だけでなく、</a:t>
            </a:r>
            <a:r>
              <a:rPr kumimoji="1" lang="ja-JP" altLang="en-US" dirty="0" smtClean="0"/>
              <a:t>便</a:t>
            </a:r>
            <a:r>
              <a:rPr kumimoji="1" lang="ja-JP" altLang="en-US" dirty="0"/>
              <a:t>の</a:t>
            </a:r>
            <a:r>
              <a:rPr kumimoji="1" lang="ja-JP" altLang="en-US" dirty="0" smtClean="0"/>
              <a:t>検知</a:t>
            </a:r>
            <a:r>
              <a:rPr kumimoji="1" lang="ja-JP" altLang="en-US" dirty="0" smtClean="0"/>
              <a:t>も</a:t>
            </a:r>
            <a:r>
              <a:rPr kumimoji="1" lang="ja-JP" altLang="en-US" dirty="0" smtClean="0"/>
              <a:t>可能</a:t>
            </a:r>
            <a:r>
              <a:rPr kumimoji="1" lang="ja-JP" altLang="en-US" dirty="0"/>
              <a:t>であること</a:t>
            </a:r>
            <a:endParaRPr kumimoji="1" lang="en-US" altLang="ja-JP" dirty="0"/>
          </a:p>
          <a:p>
            <a:r>
              <a:rPr kumimoji="1" lang="ja-JP" altLang="en-US" dirty="0"/>
              <a:t>３</a:t>
            </a:r>
            <a:r>
              <a:rPr kumimoji="1" lang="ja-JP" altLang="en-US" dirty="0" smtClean="0"/>
              <a:t>に</a:t>
            </a:r>
            <a:r>
              <a:rPr kumimoji="1" lang="ja-JP" altLang="en-US" dirty="0" smtClean="0"/>
              <a:t>、</a:t>
            </a:r>
            <a:r>
              <a:rPr kumimoji="1" lang="ja-JP" altLang="en-US" dirty="0" smtClean="0"/>
              <a:t>コスト面</a:t>
            </a:r>
            <a:r>
              <a:rPr kumimoji="1" lang="ja-JP" altLang="en-US" dirty="0"/>
              <a:t>を考慮したものであること</a:t>
            </a:r>
            <a:endParaRPr kumimoji="1" lang="en-US" altLang="ja-JP" dirty="0"/>
          </a:p>
          <a:p>
            <a:r>
              <a:rPr kumimoji="1" lang="ja-JP" altLang="en-US" dirty="0"/>
              <a:t>の３点に着目し、ベッドに敷いて使用するシート型であり、</a:t>
            </a:r>
            <a:endParaRPr kumimoji="1" lang="en-US" altLang="ja-JP" dirty="0"/>
          </a:p>
          <a:p>
            <a:r>
              <a:rPr kumimoji="1" lang="ja-JP" altLang="en-US" dirty="0"/>
              <a:t>臭いセンサーを用いた、衣類の外から非装着で排泄物を検知する製品の構想を考えました。</a:t>
            </a:r>
            <a:endParaRPr kumimoji="1" lang="en-US" altLang="ja-JP" dirty="0"/>
          </a:p>
          <a:p>
            <a:endParaRPr kumimoji="1" lang="en-US" altLang="ja-JP" dirty="0"/>
          </a:p>
          <a:p>
            <a:r>
              <a:rPr kumimoji="1" lang="ja-JP" altLang="en-US" dirty="0"/>
              <a:t>この構想案であれば</a:t>
            </a:r>
            <a:r>
              <a:rPr kumimoji="1" lang="ja-JP" altLang="en-US" dirty="0" smtClean="0"/>
              <a:t>、</a:t>
            </a:r>
            <a:r>
              <a:rPr kumimoji="1" lang="ja-JP" altLang="en-US" dirty="0" smtClean="0"/>
              <a:t>要</a:t>
            </a:r>
            <a:r>
              <a:rPr kumimoji="1" lang="ja-JP" altLang="en-US" dirty="0" smtClean="0"/>
              <a:t>介護者</a:t>
            </a:r>
            <a:r>
              <a:rPr kumimoji="1" lang="ja-JP" altLang="en-US" dirty="0"/>
              <a:t>への身体的な負担を抑えることができます。</a:t>
            </a:r>
            <a:endParaRPr kumimoji="1" lang="en-US" altLang="ja-JP" dirty="0"/>
          </a:p>
          <a:p>
            <a:r>
              <a:rPr kumimoji="1" lang="ja-JP" altLang="en-US" dirty="0"/>
              <a:t>また、シートの形状や使用方法は、介護施設において日常的に使用されている</a:t>
            </a:r>
            <a:endParaRPr kumimoji="1" lang="en-US" altLang="ja-JP" dirty="0"/>
          </a:p>
          <a:p>
            <a:r>
              <a:rPr kumimoji="1" lang="ja-JP" altLang="en-US" dirty="0"/>
              <a:t>防水シートと類似しているため、介護現場でもなじみがあることから、</a:t>
            </a:r>
            <a:endParaRPr kumimoji="1" lang="en-US" altLang="ja-JP" dirty="0"/>
          </a:p>
          <a:p>
            <a:r>
              <a:rPr kumimoji="1" lang="ja-JP" altLang="en-US" dirty="0"/>
              <a:t>介護者にとって</a:t>
            </a:r>
            <a:r>
              <a:rPr kumimoji="1" lang="ja-JP" altLang="en-US" dirty="0" smtClean="0"/>
              <a:t>の</a:t>
            </a:r>
            <a:r>
              <a:rPr kumimoji="1" lang="ja-JP" altLang="en-US" dirty="0" smtClean="0"/>
              <a:t>親和性</a:t>
            </a:r>
            <a:r>
              <a:rPr kumimoji="1" lang="ja-JP" altLang="en-US" dirty="0" smtClean="0"/>
              <a:t>も</a:t>
            </a:r>
            <a:r>
              <a:rPr kumimoji="1" lang="ja-JP" altLang="en-US" dirty="0"/>
              <a:t>高いと言えます。</a:t>
            </a:r>
            <a:endParaRPr kumimoji="1" lang="en-US" altLang="ja-JP" dirty="0"/>
          </a:p>
          <a:p>
            <a:endParaRPr kumimoji="1" lang="en-US" altLang="ja-JP" dirty="0"/>
          </a:p>
          <a:p>
            <a:r>
              <a:rPr kumimoji="1" lang="ja-JP" altLang="en-US" dirty="0" smtClean="0"/>
              <a:t>また</a:t>
            </a:r>
            <a:r>
              <a:rPr kumimoji="1" lang="ja-JP" altLang="en-US" dirty="0" smtClean="0"/>
              <a:t>臭い</a:t>
            </a:r>
            <a:r>
              <a:rPr kumimoji="1" lang="ja-JP" altLang="en-US" dirty="0"/>
              <a:t>センサーを用いることにより、汗による誤検知を排除することはもちろん、</a:t>
            </a:r>
            <a:endParaRPr kumimoji="1" lang="en-US" altLang="ja-JP" dirty="0"/>
          </a:p>
          <a:p>
            <a:r>
              <a:rPr kumimoji="1" lang="ja-JP" altLang="en-US" dirty="0"/>
              <a:t>濡れセンサーや静電容量方式では検知することができなかった便の排泄も検知可能となるため、</a:t>
            </a:r>
            <a:endParaRPr kumimoji="1" lang="en-US" altLang="ja-JP" dirty="0"/>
          </a:p>
          <a:p>
            <a:r>
              <a:rPr kumimoji="1" lang="ja-JP" altLang="en-US" dirty="0"/>
              <a:t>従来の排泄検知機器に比べ検知率も高くなることが想定されます。</a:t>
            </a:r>
            <a:endParaRPr kumimoji="1" lang="en-US" altLang="ja-JP" dirty="0"/>
          </a:p>
          <a:p>
            <a:endParaRPr kumimoji="1" lang="en-US" altLang="ja-JP" dirty="0"/>
          </a:p>
          <a:p>
            <a:r>
              <a:rPr kumimoji="1" lang="ja-JP" altLang="en-US" dirty="0"/>
              <a:t>さらに、シート部分とセンサー部分とを取り外し可能な形状とすることにより</a:t>
            </a:r>
            <a:endParaRPr kumimoji="1" lang="en-US" altLang="ja-JP" dirty="0"/>
          </a:p>
          <a:p>
            <a:r>
              <a:rPr kumimoji="1" lang="ja-JP" altLang="en-US" dirty="0"/>
              <a:t>シート部分に飲食物や排泄物等の付着物が発生した際には、</a:t>
            </a:r>
            <a:endParaRPr kumimoji="1" lang="en-US" altLang="ja-JP" dirty="0"/>
          </a:p>
          <a:p>
            <a:r>
              <a:rPr kumimoji="1" lang="ja-JP" altLang="en-US" dirty="0"/>
              <a:t>シート部分のみを洗浄し乾燥後に再度利用することができるため、</a:t>
            </a:r>
            <a:endParaRPr kumimoji="1" lang="en-US" altLang="ja-JP" dirty="0"/>
          </a:p>
          <a:p>
            <a:r>
              <a:rPr kumimoji="1" lang="ja-JP" altLang="en-US" dirty="0"/>
              <a:t>衛生面や、コストパフォーマンスの問題にも寄与できると考えます。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21</a:t>
            </a:fld>
            <a:endParaRPr kumimoji="1" lang="ja-JP" altLang="en-US"/>
          </a:p>
        </p:txBody>
      </p:sp>
    </p:spTree>
    <p:extLst>
      <p:ext uri="{BB962C8B-B14F-4D97-AF65-F5344CB8AC3E}">
        <p14:creationId xmlns:p14="http://schemas.microsoft.com/office/powerpoint/2010/main" val="3209128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具体的な設計構成がこちらになります。</a:t>
            </a:r>
            <a:endParaRPr kumimoji="1" lang="en-US" altLang="ja-JP" dirty="0"/>
          </a:p>
          <a:p>
            <a:endParaRPr kumimoji="1" lang="en-US" altLang="ja-JP" dirty="0"/>
          </a:p>
          <a:p>
            <a:r>
              <a:rPr kumimoji="1" lang="ja-JP" altLang="en-US" dirty="0"/>
              <a:t>まず、シートをベッド上に設置します。</a:t>
            </a:r>
            <a:endParaRPr kumimoji="1" lang="en-US" altLang="ja-JP" dirty="0"/>
          </a:p>
          <a:p>
            <a:r>
              <a:rPr kumimoji="1" lang="ja-JP" altLang="en-US" dirty="0" smtClean="0"/>
              <a:t>ベッド内の空気は、</a:t>
            </a:r>
            <a:r>
              <a:rPr kumimoji="1" lang="ja-JP" altLang="en-US" dirty="0" smtClean="0"/>
              <a:t>常に</a:t>
            </a:r>
            <a:r>
              <a:rPr kumimoji="1" lang="ja-JP" altLang="en-US" dirty="0"/>
              <a:t>、シートに空いた穴からチューブを通して</a:t>
            </a:r>
            <a:r>
              <a:rPr kumimoji="1" lang="ja-JP" altLang="en-US" dirty="0" smtClean="0"/>
              <a:t>、</a:t>
            </a:r>
            <a:r>
              <a:rPr kumimoji="1" lang="ja-JP" altLang="en-US" dirty="0" smtClean="0"/>
              <a:t>センサー部分に送られています。</a:t>
            </a:r>
            <a:endParaRPr kumimoji="1" lang="en-US" altLang="ja-JP" dirty="0" smtClean="0"/>
          </a:p>
          <a:p>
            <a:r>
              <a:rPr kumimoji="1" lang="ja-JP" altLang="en-US" dirty="0" smtClean="0"/>
              <a:t>この</a:t>
            </a:r>
            <a:r>
              <a:rPr kumimoji="1" lang="ja-JP" altLang="en-US" dirty="0" smtClean="0"/>
              <a:t>空気</a:t>
            </a:r>
            <a:r>
              <a:rPr kumimoji="1" lang="ja-JP" altLang="en-US" dirty="0" smtClean="0"/>
              <a:t>は、</a:t>
            </a:r>
            <a:r>
              <a:rPr kumimoji="1" lang="ja-JP" altLang="en-US" dirty="0" smtClean="0"/>
              <a:t>エアーポンプ</a:t>
            </a:r>
            <a:r>
              <a:rPr kumimoji="1" lang="ja-JP" altLang="en-US" dirty="0"/>
              <a:t>で</a:t>
            </a:r>
            <a:r>
              <a:rPr kumimoji="1" lang="ja-JP" altLang="en-US" dirty="0" smtClean="0"/>
              <a:t>吸引</a:t>
            </a:r>
            <a:r>
              <a:rPr kumimoji="1" lang="ja-JP" altLang="en-US" dirty="0" smtClean="0"/>
              <a:t>することで、</a:t>
            </a:r>
            <a:r>
              <a:rPr kumimoji="1" lang="ja-JP" altLang="en-US" dirty="0" smtClean="0"/>
              <a:t>センサー</a:t>
            </a:r>
            <a:r>
              <a:rPr kumimoji="1" lang="ja-JP" altLang="en-US" dirty="0"/>
              <a:t>部分へ</a:t>
            </a:r>
            <a:r>
              <a:rPr kumimoji="1" lang="ja-JP" altLang="en-US" dirty="0" smtClean="0"/>
              <a:t>送</a:t>
            </a:r>
            <a:r>
              <a:rPr kumimoji="1" lang="ja-JP" altLang="en-US" dirty="0" smtClean="0"/>
              <a:t>られています</a:t>
            </a:r>
            <a:r>
              <a:rPr kumimoji="1" lang="ja-JP" altLang="en-US" dirty="0" smtClean="0"/>
              <a:t>。</a:t>
            </a:r>
            <a:endParaRPr kumimoji="1" lang="en-US" altLang="ja-JP" dirty="0"/>
          </a:p>
          <a:p>
            <a:endParaRPr kumimoji="1" lang="en-US" altLang="ja-JP" dirty="0"/>
          </a:p>
          <a:p>
            <a:r>
              <a:rPr kumimoji="1" lang="ja-JP" altLang="en-US" dirty="0" smtClean="0"/>
              <a:t>また</a:t>
            </a:r>
            <a:r>
              <a:rPr kumimoji="1" lang="ja-JP" altLang="en-US" dirty="0" smtClean="0"/>
              <a:t>送られた</a:t>
            </a:r>
            <a:r>
              <a:rPr kumimoji="1" lang="ja-JP" altLang="en-US" dirty="0"/>
              <a:t>空気をセンサーに通し、得られたデータがセンサー値集積部に蓄積されます。</a:t>
            </a:r>
            <a:endParaRPr kumimoji="1" lang="en-US" altLang="ja-JP" dirty="0"/>
          </a:p>
          <a:p>
            <a:r>
              <a:rPr kumimoji="1" lang="ja-JP" altLang="en-US" dirty="0"/>
              <a:t>それらの蓄積されたデータをもとに、排泄の有無をセンサー制御部のアルゴリズムによって</a:t>
            </a:r>
            <a:r>
              <a:rPr kumimoji="1" lang="ja-JP" altLang="en-US" dirty="0" smtClean="0"/>
              <a:t>解析</a:t>
            </a:r>
            <a:r>
              <a:rPr kumimoji="1" lang="ja-JP" altLang="en-US" dirty="0" smtClean="0"/>
              <a:t>します。</a:t>
            </a:r>
            <a:endParaRPr kumimoji="1" lang="en-US" altLang="ja-JP" dirty="0" smtClean="0"/>
          </a:p>
          <a:p>
            <a:r>
              <a:rPr kumimoji="1" lang="ja-JP" altLang="en-US" dirty="0" smtClean="0"/>
              <a:t>これが本製品の</a:t>
            </a:r>
            <a:r>
              <a:rPr kumimoji="1" lang="ja-JP" altLang="en-US" dirty="0" smtClean="0"/>
              <a:t>仕組み</a:t>
            </a:r>
            <a:r>
              <a:rPr kumimoji="1" lang="ja-JP" altLang="en-US" dirty="0"/>
              <a:t>です。</a:t>
            </a:r>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22</a:t>
            </a:fld>
            <a:endParaRPr kumimoji="1" lang="ja-JP" altLang="en-US"/>
          </a:p>
        </p:txBody>
      </p:sp>
    </p:spTree>
    <p:extLst>
      <p:ext uri="{BB962C8B-B14F-4D97-AF65-F5344CB8AC3E}">
        <p14:creationId xmlns:p14="http://schemas.microsoft.com/office/powerpoint/2010/main" val="3404825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以上の調査、及び製品構想をもとに、</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検証実験を通じた適用範囲の広い製品開発のための開発について説明をします。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23</a:t>
            </a:fld>
            <a:endParaRPr kumimoji="1" lang="ja-JP" altLang="en-US"/>
          </a:p>
        </p:txBody>
      </p:sp>
    </p:spTree>
    <p:extLst>
      <p:ext uri="{BB962C8B-B14F-4D97-AF65-F5344CB8AC3E}">
        <p14:creationId xmlns:p14="http://schemas.microsoft.com/office/powerpoint/2010/main" val="257838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開発では、採用素材の変更や、設計の変更といった</a:t>
            </a:r>
            <a:endParaRPr kumimoji="1" lang="en-US" altLang="ja-JP" dirty="0"/>
          </a:p>
          <a:p>
            <a:r>
              <a:rPr kumimoji="1" lang="ja-JP" altLang="en-US" dirty="0"/>
              <a:t>大きく開発の方向性が変更となったものを４つご紹介します。</a:t>
            </a:r>
            <a:endParaRPr kumimoji="1" lang="en-US" altLang="ja-JP" dirty="0"/>
          </a:p>
          <a:p>
            <a:r>
              <a:rPr kumimoji="1" lang="ja-JP" altLang="en-US" dirty="0"/>
              <a:t>詳細は順に説明をしますが、概要を説明すると</a:t>
            </a:r>
            <a:endParaRPr kumimoji="1" lang="en-US" altLang="ja-JP" dirty="0"/>
          </a:p>
          <a:p>
            <a:endParaRPr kumimoji="1" lang="en-US" altLang="ja-JP" dirty="0"/>
          </a:p>
          <a:p>
            <a:r>
              <a:rPr kumimoji="1" lang="ja-JP" altLang="en-US" dirty="0"/>
              <a:t>１つめは、シリコン素材のシート開発と、初期アルゴリズムのシステム開発</a:t>
            </a:r>
            <a:endParaRPr kumimoji="1" lang="en-US" altLang="ja-JP" dirty="0"/>
          </a:p>
          <a:p>
            <a:r>
              <a:rPr kumimoji="1" lang="ja-JP" altLang="en-US" dirty="0"/>
              <a:t>２つめは、布素材のシート開発</a:t>
            </a:r>
            <a:endParaRPr kumimoji="1" lang="en-US" altLang="ja-JP" dirty="0"/>
          </a:p>
          <a:p>
            <a:r>
              <a:rPr kumimoji="1" lang="ja-JP" altLang="en-US" dirty="0"/>
              <a:t>３つめは、排泄物の侵入、チューブの配置対策のための設計見直し、およびアルゴリズムの修正</a:t>
            </a:r>
            <a:endParaRPr kumimoji="1" lang="en-US" altLang="ja-JP" dirty="0"/>
          </a:p>
          <a:p>
            <a:r>
              <a:rPr kumimoji="1" lang="ja-JP" altLang="en-US" dirty="0"/>
              <a:t>４つめが、最終的な製品</a:t>
            </a:r>
            <a:endParaRPr kumimoji="1" lang="en-US" altLang="ja-JP" dirty="0"/>
          </a:p>
          <a:p>
            <a:r>
              <a:rPr kumimoji="1" lang="ja-JP" altLang="en-US" dirty="0"/>
              <a:t>となっています。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24</a:t>
            </a:fld>
            <a:endParaRPr kumimoji="1" lang="ja-JP" altLang="en-US"/>
          </a:p>
        </p:txBody>
      </p:sp>
    </p:spTree>
    <p:extLst>
      <p:ext uri="{BB962C8B-B14F-4D97-AF65-F5344CB8AC3E}">
        <p14:creationId xmlns:p14="http://schemas.microsoft.com/office/powerpoint/2010/main" val="223261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１つめのプロトタイプで開発したものは、</a:t>
            </a:r>
            <a:endParaRPr kumimoji="1" lang="en-US" altLang="ja-JP" dirty="0"/>
          </a:p>
          <a:p>
            <a:r>
              <a:rPr kumimoji="1" lang="ja-JP" altLang="en-US" dirty="0"/>
              <a:t>シリコン製のシート、およびアルゴリズムの構築です。</a:t>
            </a:r>
            <a:endParaRPr kumimoji="1" lang="en-US" altLang="ja-JP" dirty="0"/>
          </a:p>
          <a:p>
            <a:endParaRPr kumimoji="1" lang="en-US" altLang="ja-JP" dirty="0"/>
          </a:p>
          <a:p>
            <a:r>
              <a:rPr kumimoji="1" lang="ja-JP" altLang="en-US" dirty="0"/>
              <a:t>まず、ハード部分であるシートの説明を行います。</a:t>
            </a:r>
            <a:endParaRPr kumimoji="1" lang="en-US" altLang="ja-JP" dirty="0"/>
          </a:p>
          <a:p>
            <a:r>
              <a:rPr kumimoji="1" lang="ja-JP" altLang="en-US" dirty="0"/>
              <a:t>ベッドの上に設置し、シートの溝に穴の開いたチューブを添わせ、空気を吸引する構造となっています。</a:t>
            </a:r>
            <a:endParaRPr kumimoji="1" lang="en-US" altLang="ja-JP" dirty="0"/>
          </a:p>
          <a:p>
            <a:endParaRPr kumimoji="1" lang="en-US" altLang="ja-JP" dirty="0"/>
          </a:p>
          <a:p>
            <a:r>
              <a:rPr kumimoji="1" lang="ja-JP" altLang="en-US" dirty="0"/>
              <a:t>素材は、要介護者の身体的負担を考慮し、</a:t>
            </a:r>
            <a:endParaRPr kumimoji="1" lang="en-US" altLang="ja-JP" dirty="0"/>
          </a:p>
          <a:p>
            <a:r>
              <a:rPr kumimoji="1" lang="ja-JP" altLang="en-US" dirty="0" smtClean="0"/>
              <a:t>臀部への</a:t>
            </a:r>
            <a:r>
              <a:rPr kumimoji="1" lang="ja-JP" altLang="en-US" dirty="0" smtClean="0"/>
              <a:t>負担</a:t>
            </a:r>
            <a:r>
              <a:rPr kumimoji="1" lang="ja-JP" altLang="en-US" dirty="0"/>
              <a:t>が少ないと考えた　軟らかいシリコンを採用し開発に取り組みました。</a:t>
            </a:r>
            <a:endParaRPr kumimoji="1" lang="en-US" altLang="ja-JP" dirty="0"/>
          </a:p>
          <a:p>
            <a:endParaRPr kumimoji="1" lang="en-US" altLang="ja-JP" dirty="0"/>
          </a:p>
          <a:p>
            <a:r>
              <a:rPr kumimoji="1" lang="ja-JP" altLang="en-US" dirty="0"/>
              <a:t>しかし、シリコンの厚みによる使用時の違和感や、</a:t>
            </a:r>
            <a:endParaRPr kumimoji="1" lang="en-US" altLang="ja-JP" dirty="0"/>
          </a:p>
          <a:p>
            <a:r>
              <a:rPr kumimoji="1" lang="ja-JP" altLang="en-US" dirty="0"/>
              <a:t>長期使用による臀部への痛みから、床ずれの危険性があると判明し、</a:t>
            </a:r>
            <a:endParaRPr kumimoji="1" lang="en-US" altLang="ja-JP" dirty="0"/>
          </a:p>
          <a:p>
            <a:r>
              <a:rPr kumimoji="1" lang="ja-JP" altLang="en-US" dirty="0"/>
              <a:t>素材の再検討が必要となりました。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25</a:t>
            </a:fld>
            <a:endParaRPr kumimoji="1" lang="ja-JP" altLang="en-US"/>
          </a:p>
        </p:txBody>
      </p:sp>
    </p:spTree>
    <p:extLst>
      <p:ext uri="{BB962C8B-B14F-4D97-AF65-F5344CB8AC3E}">
        <p14:creationId xmlns:p14="http://schemas.microsoft.com/office/powerpoint/2010/main" val="1177592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この時点におけるアルゴリズムでは、</a:t>
            </a:r>
            <a:endParaRPr kumimoji="1" lang="en-US" altLang="ja-JP" dirty="0"/>
          </a:p>
          <a:p>
            <a:r>
              <a:rPr kumimoji="1" lang="ja-JP" altLang="en-US" dirty="0" smtClean="0"/>
              <a:t>センサー値を横軸時間、縦軸センサー値とし</a:t>
            </a:r>
            <a:r>
              <a:rPr kumimoji="1" lang="en-US" altLang="ja-JP" dirty="0" smtClean="0"/>
              <a:t>m</a:t>
            </a:r>
            <a:r>
              <a:rPr kumimoji="1" lang="ja-JP" altLang="en-US" dirty="0" smtClean="0"/>
              <a:t>グラフ化したときに、</a:t>
            </a:r>
            <a:r>
              <a:rPr kumimoji="1" lang="en-US" altLang="ja-JP" dirty="0" smtClean="0"/>
              <a:t/>
            </a:r>
            <a:br>
              <a:rPr kumimoji="1" lang="en-US" altLang="ja-JP" dirty="0" smtClean="0"/>
            </a:br>
            <a:r>
              <a:rPr kumimoji="1" lang="ja-JP" altLang="en-US" dirty="0" smtClean="0"/>
              <a:t>まず</a:t>
            </a:r>
            <a:r>
              <a:rPr kumimoji="1" lang="ja-JP" altLang="en-US" dirty="0"/>
              <a:t>、排泄時のにおいに反応して山なりの波形が出現することに着目し</a:t>
            </a:r>
            <a:endParaRPr kumimoji="1" lang="en-US" altLang="ja-JP" dirty="0"/>
          </a:p>
          <a:p>
            <a:r>
              <a:rPr kumimoji="1" lang="ja-JP" altLang="en-US" dirty="0"/>
              <a:t>この波形が定めたしきい値を越えて、上昇した場合に、排泄があったと判定し、介護者に通知する構想を考えました。</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26</a:t>
            </a:fld>
            <a:endParaRPr kumimoji="1" lang="ja-JP" altLang="en-US"/>
          </a:p>
        </p:txBody>
      </p:sp>
    </p:spTree>
    <p:extLst>
      <p:ext uri="{BB962C8B-B14F-4D97-AF65-F5344CB8AC3E}">
        <p14:creationId xmlns:p14="http://schemas.microsoft.com/office/powerpoint/2010/main" val="559179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次に、シリコン素材でのシート開発における問題点を踏まえ、採用する素材を変更し開発を行いました。</a:t>
            </a:r>
            <a:endParaRPr kumimoji="1" lang="en-US" altLang="ja-JP" dirty="0"/>
          </a:p>
          <a:p>
            <a:endParaRPr kumimoji="1" lang="en-US" altLang="ja-JP" dirty="0"/>
          </a:p>
          <a:p>
            <a:r>
              <a:rPr kumimoji="1" lang="ja-JP" altLang="en-US" dirty="0"/>
              <a:t>シリコン製ではなく</a:t>
            </a:r>
            <a:r>
              <a:rPr kumimoji="1" lang="ja-JP" altLang="en-US" dirty="0" smtClean="0"/>
              <a:t>、</a:t>
            </a:r>
            <a:r>
              <a:rPr kumimoji="1" lang="ja-JP" altLang="en-US" dirty="0" smtClean="0"/>
              <a:t>布製の</a:t>
            </a:r>
            <a:r>
              <a:rPr kumimoji="1" lang="ja-JP" altLang="en-US" dirty="0" smtClean="0"/>
              <a:t>防水</a:t>
            </a:r>
            <a:r>
              <a:rPr kumimoji="1" lang="ja-JP" altLang="en-US" dirty="0"/>
              <a:t>シートとすることで、</a:t>
            </a:r>
            <a:endParaRPr kumimoji="1" lang="en-US" altLang="ja-JP" dirty="0"/>
          </a:p>
          <a:p>
            <a:r>
              <a:rPr kumimoji="1" lang="ja-JP" altLang="en-US" dirty="0"/>
              <a:t>問題としていたシリコンの厚みによる使用時の違和感や、</a:t>
            </a:r>
            <a:endParaRPr kumimoji="1" lang="en-US" altLang="ja-JP" dirty="0"/>
          </a:p>
          <a:p>
            <a:r>
              <a:rPr kumimoji="1" lang="ja-JP" altLang="en-US" dirty="0"/>
              <a:t>長期使用による臀部への痛み、床ずれの危険性を抑えようと考えました。</a:t>
            </a:r>
            <a:endParaRPr kumimoji="1" lang="en-US" altLang="ja-JP" dirty="0"/>
          </a:p>
          <a:p>
            <a:endParaRPr kumimoji="1" lang="en-US" altLang="ja-JP" dirty="0"/>
          </a:p>
          <a:p>
            <a:r>
              <a:rPr kumimoji="1" lang="ja-JP" altLang="en-US" dirty="0"/>
              <a:t>また、チューブを防水シートの間に入れ込むことで、</a:t>
            </a:r>
            <a:endParaRPr kumimoji="1" lang="en-US" altLang="ja-JP" dirty="0"/>
          </a:p>
          <a:p>
            <a:r>
              <a:rPr kumimoji="1" lang="ja-JP" altLang="en-US" dirty="0"/>
              <a:t>チューブの凹凸を感じる違和感を軽減させています。</a:t>
            </a:r>
            <a:endParaRPr kumimoji="1" lang="en-US" altLang="ja-JP" dirty="0"/>
          </a:p>
          <a:p>
            <a:endParaRPr kumimoji="1" lang="en-US" altLang="ja-JP" dirty="0"/>
          </a:p>
          <a:p>
            <a:r>
              <a:rPr kumimoji="1" lang="ja-JP" altLang="en-US" dirty="0"/>
              <a:t>若年者５名の検証実験において、開発していたアルゴリズムの有効性および、</a:t>
            </a:r>
            <a:endParaRPr kumimoji="1" lang="en-US" altLang="ja-JP" dirty="0"/>
          </a:p>
          <a:p>
            <a:r>
              <a:rPr kumimoji="1" lang="ja-JP" altLang="en-US" dirty="0"/>
              <a:t>ベッドへの装着性や、機能面の問題の有無について検証を行いました。</a:t>
            </a:r>
            <a:endParaRPr kumimoji="1" lang="en-US" altLang="ja-JP" dirty="0"/>
          </a:p>
          <a:p>
            <a:r>
              <a:rPr kumimoji="1" lang="ja-JP" altLang="en-US" dirty="0"/>
              <a:t>その結果、大きく問題はなかったのですが、</a:t>
            </a:r>
            <a:endParaRPr kumimoji="1" lang="en-US" altLang="ja-JP" dirty="0"/>
          </a:p>
          <a:p>
            <a:r>
              <a:rPr kumimoji="1" lang="ja-JP" altLang="en-US" dirty="0"/>
              <a:t>シートに汚れが付着した際や、間に縫い付けているチューブの手入れが必要となった際の</a:t>
            </a:r>
            <a:endParaRPr kumimoji="1" lang="en-US" altLang="ja-JP" dirty="0"/>
          </a:p>
          <a:p>
            <a:r>
              <a:rPr kumimoji="1" lang="ja-JP" altLang="en-US" dirty="0"/>
              <a:t>清掃が難しく、改善が必要であると判断しました。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27</a:t>
            </a:fld>
            <a:endParaRPr kumimoji="1" lang="ja-JP" altLang="en-US"/>
          </a:p>
        </p:txBody>
      </p:sp>
    </p:spTree>
    <p:extLst>
      <p:ext uri="{BB962C8B-B14F-4D97-AF65-F5344CB8AC3E}">
        <p14:creationId xmlns:p14="http://schemas.microsoft.com/office/powerpoint/2010/main" val="2989415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３つめに紹介する開発内容は、センサー部分の設計開発です。</a:t>
            </a:r>
            <a:endParaRPr kumimoji="1" lang="en-US" altLang="ja-JP" dirty="0"/>
          </a:p>
          <a:p>
            <a:endParaRPr kumimoji="1" lang="en-US" altLang="ja-JP" dirty="0"/>
          </a:p>
          <a:p>
            <a:r>
              <a:rPr kumimoji="1" lang="ja-JP" altLang="en-US" dirty="0"/>
              <a:t>シートと繋がっているチューブを通して、吸引した空気がこのセンサー部分に入り込み、</a:t>
            </a:r>
            <a:endParaRPr kumimoji="1" lang="en-US" altLang="ja-JP" dirty="0"/>
          </a:p>
          <a:p>
            <a:r>
              <a:rPr kumimoji="1" lang="ja-JP" altLang="en-US" dirty="0"/>
              <a:t>ガスセンサーで検知する設計となっていましたが、検証実験を行う中で</a:t>
            </a:r>
            <a:endParaRPr kumimoji="1" lang="en-US" altLang="ja-JP" dirty="0"/>
          </a:p>
          <a:p>
            <a:r>
              <a:rPr kumimoji="1" lang="ja-JP" altLang="en-US" dirty="0"/>
              <a:t>空気とともに、排泄物を吸引してしまい、センサー部分の腐食が発生しました。</a:t>
            </a:r>
            <a:endParaRPr kumimoji="1" lang="en-US" altLang="ja-JP" dirty="0"/>
          </a:p>
          <a:p>
            <a:endParaRPr kumimoji="1" lang="en-US" altLang="ja-JP" dirty="0"/>
          </a:p>
          <a:p>
            <a:r>
              <a:rPr kumimoji="1" lang="ja-JP" altLang="en-US" dirty="0"/>
              <a:t>そこで、排泄物を吸引した場合にも、センサー部分に排泄物が到達しないよう</a:t>
            </a:r>
            <a:endParaRPr kumimoji="1" lang="en-US" altLang="ja-JP" dirty="0"/>
          </a:p>
          <a:p>
            <a:r>
              <a:rPr kumimoji="1" lang="ja-JP" altLang="en-US" dirty="0"/>
              <a:t>センサーの前部分に、排泄物が留まるタンクスペースを設けるよう設計を変更しました。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28</a:t>
            </a:fld>
            <a:endParaRPr kumimoji="1" lang="ja-JP" altLang="en-US"/>
          </a:p>
        </p:txBody>
      </p:sp>
    </p:spTree>
    <p:extLst>
      <p:ext uri="{BB962C8B-B14F-4D97-AF65-F5344CB8AC3E}">
        <p14:creationId xmlns:p14="http://schemas.microsoft.com/office/powerpoint/2010/main" val="2822294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また、今まで若者の被験者で行っていた検証実験の結果、検出技術は問題ないと判断していたため、</a:t>
            </a:r>
            <a:endParaRPr kumimoji="1" lang="en-US" altLang="ja-JP" dirty="0"/>
          </a:p>
          <a:p>
            <a:r>
              <a:rPr kumimoji="1" lang="ja-JP" altLang="en-US" dirty="0"/>
              <a:t>実際の臨床現場で要介護者を被験者とした検証実験を行いました。</a:t>
            </a:r>
            <a:endParaRPr kumimoji="1" lang="en-US" altLang="ja-JP" dirty="0"/>
          </a:p>
          <a:p>
            <a:endParaRPr kumimoji="1" lang="en-US" altLang="ja-JP" dirty="0"/>
          </a:p>
          <a:p>
            <a:r>
              <a:rPr kumimoji="1" lang="ja-JP" altLang="en-US" dirty="0"/>
              <a:t>その結果</a:t>
            </a:r>
            <a:r>
              <a:rPr kumimoji="1" lang="ja-JP" altLang="en-US" dirty="0" smtClean="0"/>
              <a:t>、</a:t>
            </a:r>
            <a:r>
              <a:rPr kumimoji="1" lang="ja-JP" altLang="en-US" dirty="0" smtClean="0"/>
              <a:t>高齢者である、</a:t>
            </a:r>
            <a:r>
              <a:rPr kumimoji="1" lang="ja-JP" altLang="en-US" dirty="0" smtClean="0"/>
              <a:t>要介護者</a:t>
            </a:r>
            <a:r>
              <a:rPr kumimoji="1" lang="ja-JP" altLang="en-US" dirty="0"/>
              <a:t>の排泄を検知することができませんでした。</a:t>
            </a:r>
            <a:endParaRPr kumimoji="1" lang="en-US" altLang="ja-JP" dirty="0"/>
          </a:p>
          <a:p>
            <a:endParaRPr kumimoji="1" lang="en-US" altLang="ja-JP" dirty="0"/>
          </a:p>
          <a:p>
            <a:r>
              <a:rPr kumimoji="1" lang="ja-JP" altLang="en-US" dirty="0"/>
              <a:t>原因を探ったところ、若者の排泄時におけるセンサー波形の形には、大きな個人差は認められなかったのですが、</a:t>
            </a:r>
            <a:endParaRPr kumimoji="1" lang="en-US" altLang="ja-JP" dirty="0"/>
          </a:p>
          <a:p>
            <a:r>
              <a:rPr kumimoji="1" lang="ja-JP" altLang="en-US" dirty="0"/>
              <a:t>要介護者の排泄時におけるセンサー波形の形には、個人差が大きく表れており、</a:t>
            </a:r>
            <a:endParaRPr kumimoji="1" lang="en-US" altLang="ja-JP" dirty="0"/>
          </a:p>
          <a:p>
            <a:r>
              <a:rPr kumimoji="1" lang="ja-JP" altLang="en-US" dirty="0"/>
              <a:t>一定のしきい値を越える、越えないという判断基準では、排泄を正しく検知することができないと判明しました。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29</a:t>
            </a:fld>
            <a:endParaRPr kumimoji="1" lang="ja-JP" altLang="en-US"/>
          </a:p>
        </p:txBody>
      </p:sp>
    </p:spTree>
    <p:extLst>
      <p:ext uri="{BB962C8B-B14F-4D97-AF65-F5344CB8AC3E}">
        <p14:creationId xmlns:p14="http://schemas.microsoft.com/office/powerpoint/2010/main" val="100012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こちらが、本日の流れです。</a:t>
            </a:r>
            <a:endParaRPr kumimoji="1" lang="en-US" altLang="ja-JP" dirty="0"/>
          </a:p>
          <a:p>
            <a:r>
              <a:rPr kumimoji="1" lang="ja-JP" altLang="en-US" dirty="0"/>
              <a:t>背景で</a:t>
            </a:r>
            <a:r>
              <a:rPr kumimoji="1" lang="ja-JP" altLang="en-US" dirty="0" smtClean="0"/>
              <a:t>、</a:t>
            </a:r>
            <a:r>
              <a:rPr kumimoji="1" lang="ja-JP" altLang="en-US" dirty="0" smtClean="0"/>
              <a:t>介護にまつわる</a:t>
            </a:r>
            <a:r>
              <a:rPr kumimoji="1" lang="ja-JP" altLang="en-US" dirty="0" smtClean="0"/>
              <a:t>社会情勢</a:t>
            </a:r>
            <a:r>
              <a:rPr kumimoji="1" lang="ja-JP" altLang="en-US" dirty="0" smtClean="0"/>
              <a:t>について</a:t>
            </a:r>
            <a:r>
              <a:rPr kumimoji="1" lang="ja-JP" altLang="en-US" dirty="0" smtClean="0"/>
              <a:t>、</a:t>
            </a:r>
            <a:r>
              <a:rPr kumimoji="1" lang="ja-JP" altLang="en-US" dirty="0"/>
              <a:t>福祉介護製品について</a:t>
            </a:r>
            <a:r>
              <a:rPr kumimoji="1" lang="ja-JP" altLang="en-US" dirty="0" smtClean="0"/>
              <a:t>、</a:t>
            </a:r>
            <a:r>
              <a:rPr kumimoji="1" lang="ja-JP" altLang="en-US" dirty="0" smtClean="0"/>
              <a:t>そして</a:t>
            </a:r>
            <a:r>
              <a:rPr kumimoji="1" lang="ja-JP" altLang="en-US" dirty="0" smtClean="0"/>
              <a:t>介護</a:t>
            </a:r>
            <a:r>
              <a:rPr kumimoji="1" lang="ja-JP" altLang="en-US" dirty="0"/>
              <a:t>業界の動向　等を話します。</a:t>
            </a:r>
            <a:endParaRPr kumimoji="1" lang="en-US" altLang="ja-JP" dirty="0"/>
          </a:p>
          <a:p>
            <a:r>
              <a:rPr kumimoji="1" lang="ja-JP" altLang="en-US" dirty="0" smtClean="0"/>
              <a:t>次に</a:t>
            </a:r>
            <a:r>
              <a:rPr kumimoji="1" lang="ja-JP" altLang="en-US" dirty="0" smtClean="0"/>
              <a:t>、</a:t>
            </a:r>
            <a:r>
              <a:rPr kumimoji="1" lang="ja-JP" altLang="en-US" dirty="0"/>
              <a:t>本研究の意義、目的を述べます。</a:t>
            </a:r>
            <a:endParaRPr kumimoji="1" lang="en-US" altLang="ja-JP" dirty="0"/>
          </a:p>
          <a:p>
            <a:r>
              <a:rPr kumimoji="1" lang="ja-JP" altLang="en-US" dirty="0"/>
              <a:t>その後、研究内容として、開発の全体像を説明したのち、</a:t>
            </a:r>
            <a:endParaRPr kumimoji="1" lang="en-US" altLang="ja-JP" dirty="0"/>
          </a:p>
          <a:p>
            <a:r>
              <a:rPr kumimoji="1" lang="ja-JP" altLang="en-US" dirty="0"/>
              <a:t>開発の段階に応じた研究を紹介します。</a:t>
            </a:r>
            <a:endParaRPr kumimoji="1" lang="en-US" altLang="ja-JP" dirty="0"/>
          </a:p>
          <a:p>
            <a:r>
              <a:rPr kumimoji="1" lang="ja-JP" altLang="en-US" dirty="0"/>
              <a:t>最後に、</a:t>
            </a:r>
            <a:r>
              <a:rPr kumimoji="1" lang="ja-JP" altLang="en-US" dirty="0" smtClean="0"/>
              <a:t>結論と</a:t>
            </a:r>
            <a:r>
              <a:rPr kumimoji="1" lang="ja-JP" altLang="en-US" dirty="0"/>
              <a:t>今後の</a:t>
            </a:r>
            <a:r>
              <a:rPr kumimoji="1" lang="ja-JP" altLang="en-US" dirty="0" smtClean="0"/>
              <a:t>展望を</a:t>
            </a:r>
            <a:r>
              <a:rPr kumimoji="1" lang="ja-JP" altLang="en-US" dirty="0"/>
              <a:t>述べます。</a:t>
            </a:r>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3</a:t>
            </a:fld>
            <a:endParaRPr kumimoji="1" lang="ja-JP" altLang="en-US"/>
          </a:p>
        </p:txBody>
      </p:sp>
    </p:spTree>
    <p:extLst>
      <p:ext uri="{BB962C8B-B14F-4D97-AF65-F5344CB8AC3E}">
        <p14:creationId xmlns:p14="http://schemas.microsoft.com/office/powerpoint/2010/main" val="2311880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実際に、実験時に取得できた高齢者のセンサー波形画像がこちらになります。</a:t>
            </a:r>
            <a:endParaRPr kumimoji="1" lang="en-US" altLang="ja-JP" dirty="0"/>
          </a:p>
          <a:p>
            <a:r>
              <a:rPr kumimoji="1" lang="ja-JP" altLang="en-US" dirty="0"/>
              <a:t>４つの画像全てが、同一人物から取得したデータであり、</a:t>
            </a:r>
            <a:endParaRPr kumimoji="1" lang="en-US" altLang="ja-JP" dirty="0"/>
          </a:p>
          <a:p>
            <a:r>
              <a:rPr kumimoji="1" lang="ja-JP" altLang="en-US" dirty="0"/>
              <a:t>どの画像も、排泄があった</a:t>
            </a:r>
            <a:r>
              <a:rPr kumimoji="1" lang="ja-JP" altLang="en-US" dirty="0" smtClean="0"/>
              <a:t>際</a:t>
            </a:r>
            <a:r>
              <a:rPr kumimoji="1" lang="ja-JP" altLang="en-US" dirty="0" smtClean="0"/>
              <a:t>の、</a:t>
            </a:r>
            <a:r>
              <a:rPr kumimoji="1" lang="ja-JP" altLang="en-US" dirty="0" smtClean="0"/>
              <a:t>センサー</a:t>
            </a:r>
            <a:r>
              <a:rPr kumimoji="1" lang="ja-JP" altLang="en-US" dirty="0" smtClean="0"/>
              <a:t>値をグラフ化したものです。</a:t>
            </a:r>
            <a:endParaRPr kumimoji="1" lang="en-US" altLang="ja-JP" dirty="0" smtClean="0"/>
          </a:p>
          <a:p>
            <a:r>
              <a:rPr kumimoji="1" lang="ja-JP" altLang="en-US" dirty="0" smtClean="0"/>
              <a:t>このグラフは、横軸時間、縦軸センサー値</a:t>
            </a:r>
            <a:r>
              <a:rPr kumimoji="1" lang="ja-JP" altLang="en-US" dirty="0" smtClean="0"/>
              <a:t>となって</a:t>
            </a:r>
            <a:r>
              <a:rPr kumimoji="1" lang="ja-JP" altLang="en-US" dirty="0"/>
              <a:t>います。</a:t>
            </a:r>
            <a:endParaRPr kumimoji="1" lang="en-US" altLang="ja-JP" dirty="0"/>
          </a:p>
          <a:p>
            <a:endParaRPr kumimoji="1" lang="en-US" altLang="ja-JP" dirty="0"/>
          </a:p>
          <a:p>
            <a:r>
              <a:rPr kumimoji="1" lang="ja-JP" altLang="en-US" dirty="0"/>
              <a:t>ご覧のように</a:t>
            </a:r>
            <a:r>
              <a:rPr kumimoji="1" lang="ja-JP" altLang="en-US" dirty="0" smtClean="0"/>
              <a:t>、</a:t>
            </a:r>
            <a:r>
              <a:rPr kumimoji="1" lang="ja-JP" altLang="en-US" dirty="0" smtClean="0"/>
              <a:t>グラフ上の</a:t>
            </a:r>
            <a:r>
              <a:rPr kumimoji="1" lang="ja-JP" altLang="en-US" dirty="0" smtClean="0"/>
              <a:t>波形</a:t>
            </a:r>
            <a:r>
              <a:rPr kumimoji="1" lang="ja-JP" altLang="en-US" dirty="0"/>
              <a:t>の上がり幅や、上がる速度、また、降下の仕方などにバラつきがあり、</a:t>
            </a:r>
            <a:endParaRPr kumimoji="1" lang="en-US" altLang="ja-JP" dirty="0"/>
          </a:p>
          <a:p>
            <a:r>
              <a:rPr kumimoji="1" lang="ja-JP" altLang="en-US" dirty="0"/>
              <a:t>統一感がないことが分かります。</a:t>
            </a:r>
            <a:endParaRPr kumimoji="1" lang="en-US" altLang="ja-JP" dirty="0"/>
          </a:p>
          <a:p>
            <a:endParaRPr kumimoji="1" lang="en-US" altLang="ja-JP" dirty="0"/>
          </a:p>
          <a:p>
            <a:r>
              <a:rPr kumimoji="1" lang="ja-JP" altLang="en-US" dirty="0"/>
              <a:t>これは、高齢者が一度の排泄で排泄しきるわけではないためです。</a:t>
            </a:r>
            <a:endParaRPr kumimoji="1" lang="en-US" altLang="ja-JP" dirty="0"/>
          </a:p>
          <a:p>
            <a:r>
              <a:rPr kumimoji="1" lang="ja-JP" altLang="en-US" dirty="0"/>
              <a:t>筋力の低下といった要因もあり、その分時間も多く要します</a:t>
            </a:r>
            <a:r>
              <a:rPr kumimoji="1" lang="ja-JP" altLang="en-US" dirty="0" smtClean="0"/>
              <a:t>。</a:t>
            </a:r>
            <a:endParaRPr kumimoji="1" lang="en-US" altLang="ja-JP" dirty="0" smtClean="0"/>
          </a:p>
          <a:p>
            <a:r>
              <a:rPr kumimoji="1" lang="ja-JP" altLang="en-US" dirty="0" smtClean="0"/>
              <a:t>また下剤投与などの影響で、一度に大量の排便をしてしまうこともあります。</a:t>
            </a:r>
            <a:endParaRPr kumimoji="1" lang="en-US" altLang="ja-JP" dirty="0"/>
          </a:p>
          <a:p>
            <a:r>
              <a:rPr kumimoji="1" lang="ja-JP" altLang="en-US" dirty="0" smtClean="0"/>
              <a:t>このように、高齢者、とりわけ要介護者の排泄は一様ではなく</a:t>
            </a:r>
            <a:r>
              <a:rPr kumimoji="1" lang="ja-JP" altLang="en-US" dirty="0" smtClean="0"/>
              <a:t>、</a:t>
            </a:r>
            <a:r>
              <a:rPr kumimoji="1" lang="ja-JP" altLang="en-US" dirty="0" smtClean="0"/>
              <a:t>そのため</a:t>
            </a:r>
            <a:r>
              <a:rPr kumimoji="1" lang="ja-JP" altLang="en-US" dirty="0" smtClean="0"/>
              <a:t>センサー値</a:t>
            </a:r>
            <a:r>
              <a:rPr kumimoji="1" lang="ja-JP" altLang="en-US" dirty="0"/>
              <a:t>や</a:t>
            </a:r>
            <a:r>
              <a:rPr kumimoji="1" lang="ja-JP" altLang="en-US" dirty="0" smtClean="0"/>
              <a:t>時</a:t>
            </a:r>
            <a:r>
              <a:rPr kumimoji="1" lang="ja-JP" altLang="en-US" dirty="0" smtClean="0"/>
              <a:t>センサーの反応時</a:t>
            </a:r>
            <a:r>
              <a:rPr kumimoji="1" lang="ja-JP" altLang="en-US" dirty="0" smtClean="0"/>
              <a:t>間</a:t>
            </a:r>
            <a:r>
              <a:rPr kumimoji="1" lang="ja-JP" altLang="en-US" dirty="0"/>
              <a:t>に統一性がありません。</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30</a:t>
            </a:fld>
            <a:endParaRPr kumimoji="1" lang="ja-JP" altLang="en-US"/>
          </a:p>
        </p:txBody>
      </p:sp>
    </p:spTree>
    <p:extLst>
      <p:ext uri="{BB962C8B-B14F-4D97-AF65-F5344CB8AC3E}">
        <p14:creationId xmlns:p14="http://schemas.microsoft.com/office/powerpoint/2010/main" val="3288171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そこで、要介護者の排泄時におけるセンサー波形のデータ</a:t>
            </a:r>
            <a:r>
              <a:rPr kumimoji="1" lang="ja-JP" altLang="en-US" dirty="0" smtClean="0"/>
              <a:t>を</a:t>
            </a:r>
            <a:r>
              <a:rPr kumimoji="1" lang="ja-JP" altLang="en-US" dirty="0" smtClean="0"/>
              <a:t>、一排泄一データとしたとき、</a:t>
            </a:r>
            <a:r>
              <a:rPr kumimoji="1" lang="en-US" altLang="ja-JP" dirty="0" smtClean="0"/>
              <a:t>1000</a:t>
            </a:r>
            <a:r>
              <a:rPr kumimoji="1" lang="ja-JP" altLang="en-US" dirty="0" smtClean="0"/>
              <a:t>回分採取することを目的としました。</a:t>
            </a:r>
            <a:endParaRPr kumimoji="1" lang="en-US" altLang="ja-JP" dirty="0" smtClean="0"/>
          </a:p>
          <a:p>
            <a:r>
              <a:rPr kumimoji="1" lang="ja-JP" altLang="en-US" dirty="0" smtClean="0"/>
              <a:t>その結果、</a:t>
            </a:r>
            <a:r>
              <a:rPr kumimoji="1" lang="en-US" altLang="ja-JP" dirty="0" smtClean="0"/>
              <a:t>802</a:t>
            </a:r>
            <a:r>
              <a:rPr kumimoji="1" lang="ja-JP" altLang="en-US" dirty="0" smtClean="0"/>
              <a:t>回分</a:t>
            </a:r>
            <a:r>
              <a:rPr kumimoji="1" lang="ja-JP" altLang="en-US" dirty="0" smtClean="0"/>
              <a:t>を</a:t>
            </a:r>
            <a:r>
              <a:rPr kumimoji="1" lang="ja-JP" altLang="en-US" dirty="0" smtClean="0"/>
              <a:t>採取し</a:t>
            </a:r>
            <a:r>
              <a:rPr kumimoji="1" lang="ja-JP" altLang="en-US" dirty="0" smtClean="0"/>
              <a:t>ました。</a:t>
            </a:r>
            <a:endParaRPr kumimoji="1" lang="en-US" altLang="ja-JP" dirty="0" smtClean="0"/>
          </a:p>
          <a:p>
            <a:r>
              <a:rPr kumimoji="1" lang="ja-JP" altLang="en-US" dirty="0" smtClean="0"/>
              <a:t>またそのデータより、</a:t>
            </a:r>
            <a:r>
              <a:rPr kumimoji="1" lang="ja-JP" altLang="en-US" dirty="0" smtClean="0"/>
              <a:t>多様</a:t>
            </a:r>
            <a:r>
              <a:rPr kumimoji="1" lang="ja-JP" altLang="en-US" dirty="0"/>
              <a:t>なバラつきのある要介護者の波形に対応するためのしきい値の新規設定を行いました。</a:t>
            </a:r>
            <a:endParaRPr kumimoji="1" lang="en-US" altLang="ja-JP" dirty="0"/>
          </a:p>
          <a:p>
            <a:endParaRPr kumimoji="1" lang="en-US" altLang="ja-JP" dirty="0"/>
          </a:p>
          <a:p>
            <a:r>
              <a:rPr kumimoji="1" lang="ja-JP" altLang="en-US" dirty="0"/>
              <a:t>その結果、全部で５つのしきい値を設定することにより、</a:t>
            </a:r>
            <a:endParaRPr kumimoji="1" lang="en-US" altLang="ja-JP" dirty="0"/>
          </a:p>
          <a:p>
            <a:r>
              <a:rPr kumimoji="1" lang="ja-JP" altLang="en-US" dirty="0"/>
              <a:t>センサー波形の全体像を把握し、排泄の有無を検知するようなアルゴリズムが完成しました</a:t>
            </a:r>
            <a:r>
              <a:rPr kumimoji="1" lang="ja-JP" altLang="en-US" dirty="0" smtClean="0"/>
              <a:t>。</a:t>
            </a:r>
            <a:endParaRPr kumimoji="1" lang="en-US" altLang="ja-JP" dirty="0" smtClean="0"/>
          </a:p>
          <a:p>
            <a:endParaRPr kumimoji="1" lang="en-US" altLang="ja-JP" dirty="0" smtClean="0"/>
          </a:p>
          <a:p>
            <a:r>
              <a:rPr kumimoji="1" lang="ja-JP" altLang="en-US" dirty="0" smtClean="0"/>
              <a:t>それぞれの閾値は、センサーの上がり値、下り値、</a:t>
            </a:r>
            <a:r>
              <a:rPr kumimoji="1" lang="en-US" altLang="ja-JP" dirty="0" smtClean="0"/>
              <a:t/>
            </a:r>
            <a:br>
              <a:rPr kumimoji="1" lang="en-US" altLang="ja-JP" dirty="0" smtClean="0"/>
            </a:br>
            <a:r>
              <a:rPr kumimoji="1" lang="ja-JP" altLang="en-US" dirty="0" smtClean="0"/>
              <a:t>センサーの上がりの速度、下りの速度、</a:t>
            </a:r>
            <a:endParaRPr kumimoji="1" lang="en-US" altLang="ja-JP" dirty="0" smtClean="0"/>
          </a:p>
          <a:p>
            <a:r>
              <a:rPr kumimoji="1" lang="ja-JP" altLang="en-US" dirty="0" smtClean="0"/>
              <a:t>そして波形の上がりはじめの点から、下りきった点までのインターバル</a:t>
            </a:r>
            <a:endParaRPr kumimoji="1" lang="en-US" altLang="ja-JP" dirty="0" smtClean="0"/>
          </a:p>
          <a:p>
            <a:r>
              <a:rPr kumimoji="1" lang="ja-JP" altLang="en-US" dirty="0" smtClean="0"/>
              <a:t>この</a:t>
            </a:r>
            <a:r>
              <a:rPr kumimoji="1" lang="en-US" altLang="ja-JP" dirty="0" smtClean="0"/>
              <a:t>5</a:t>
            </a:r>
            <a:r>
              <a:rPr kumimoji="1" lang="ja-JP" altLang="en-US" dirty="0" smtClean="0"/>
              <a:t>つとしました。</a:t>
            </a:r>
            <a:endParaRPr kumimoji="1" lang="en-US" altLang="ja-JP" dirty="0" smtClean="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31</a:t>
            </a:fld>
            <a:endParaRPr kumimoji="1" lang="ja-JP" altLang="en-US"/>
          </a:p>
        </p:txBody>
      </p:sp>
    </p:spTree>
    <p:extLst>
      <p:ext uri="{BB962C8B-B14F-4D97-AF65-F5344CB8AC3E}">
        <p14:creationId xmlns:p14="http://schemas.microsoft.com/office/powerpoint/2010/main" val="855195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これらの開発を経て、最終的に製作したのが、こちらになります。</a:t>
            </a:r>
            <a:endParaRPr kumimoji="1" lang="en-US" altLang="ja-JP" dirty="0"/>
          </a:p>
          <a:p>
            <a:endParaRPr kumimoji="1" lang="en-US" altLang="ja-JP" dirty="0"/>
          </a:p>
          <a:p>
            <a:r>
              <a:rPr kumimoji="1" lang="ja-JP" altLang="en-US" dirty="0"/>
              <a:t>ハード面において大幅に改良を行ったのは、シート部分になります。</a:t>
            </a:r>
            <a:endParaRPr kumimoji="1" lang="en-US" altLang="ja-JP" dirty="0"/>
          </a:p>
          <a:p>
            <a:r>
              <a:rPr kumimoji="1" lang="ja-JP" altLang="en-US" dirty="0"/>
              <a:t>最終的な製品には、ポリエステルの素材を使用し、チューブの着脱が可能となる形状としました。</a:t>
            </a:r>
            <a:endParaRPr kumimoji="1" lang="en-US" altLang="ja-JP" dirty="0"/>
          </a:p>
          <a:p>
            <a:r>
              <a:rPr kumimoji="1" lang="ja-JP" altLang="en-US" dirty="0"/>
              <a:t>そのため、洗濯機で簡単に洗うことができ、課題となっていた衛生面への問題にも対応できるようになりました。</a:t>
            </a:r>
            <a:endParaRPr kumimoji="1" lang="en-US" altLang="ja-JP" dirty="0"/>
          </a:p>
          <a:p>
            <a:endParaRPr kumimoji="1" lang="en-US" altLang="ja-JP" dirty="0"/>
          </a:p>
          <a:p>
            <a:r>
              <a:rPr kumimoji="1" lang="ja-JP" altLang="en-US" dirty="0"/>
              <a:t>また、シートの間にウレタンのクッションシートを入れることにより、</a:t>
            </a:r>
            <a:endParaRPr kumimoji="1" lang="en-US" altLang="ja-JP" dirty="0"/>
          </a:p>
          <a:p>
            <a:r>
              <a:rPr kumimoji="1" lang="ja-JP" altLang="en-US" dirty="0"/>
              <a:t>長時間使用しても、違和感を感じにくいものとなっています。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32</a:t>
            </a:fld>
            <a:endParaRPr kumimoji="1" lang="ja-JP" altLang="en-US"/>
          </a:p>
        </p:txBody>
      </p:sp>
    </p:spTree>
    <p:extLst>
      <p:ext uri="{BB962C8B-B14F-4D97-AF65-F5344CB8AC3E}">
        <p14:creationId xmlns:p14="http://schemas.microsoft.com/office/powerpoint/2010/main" val="222945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これより、実機を用いた製品説明、通知機能の閲覧と、記録方法についてご説明します。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149D17C-10B2-40A5-A485-7F820A28FF26}" type="slidenum">
              <a:rPr kumimoji="1" lang="ja-JP" altLang="en-US" smtClean="0"/>
              <a:t>33</a:t>
            </a:fld>
            <a:endParaRPr kumimoji="1" lang="ja-JP" altLang="en-US"/>
          </a:p>
        </p:txBody>
      </p:sp>
    </p:spTree>
    <p:extLst>
      <p:ext uri="{BB962C8B-B14F-4D97-AF65-F5344CB8AC3E}">
        <p14:creationId xmlns:p14="http://schemas.microsoft.com/office/powerpoint/2010/main" val="561672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以上の開発したプロトタイプの有用性確認のため、</a:t>
            </a:r>
            <a:endParaRPr kumimoji="1" lang="en-US" altLang="ja-JP" dirty="0"/>
          </a:p>
          <a:p>
            <a:r>
              <a:rPr kumimoji="1" lang="ja-JP" altLang="en-US" dirty="0"/>
              <a:t>臨床現場における検証実験を行いました。</a:t>
            </a:r>
            <a:endParaRPr kumimoji="1" lang="en-US" altLang="ja-JP" dirty="0"/>
          </a:p>
          <a:p>
            <a:endParaRPr kumimoji="1" lang="en-US" altLang="ja-JP" dirty="0"/>
          </a:p>
          <a:p>
            <a:r>
              <a:rPr kumimoji="1" lang="ja-JP" altLang="en-US" dirty="0"/>
              <a:t>方法としては、試作機を用いて、介護施設の被介護者５名を被験者とし、</a:t>
            </a:r>
            <a:endParaRPr kumimoji="1" lang="en-US" altLang="ja-JP" dirty="0"/>
          </a:p>
          <a:p>
            <a:r>
              <a:rPr kumimoji="1" lang="ja-JP" altLang="en-US" dirty="0"/>
              <a:t>約２か月間の実験期間を設け、</a:t>
            </a:r>
            <a:endParaRPr kumimoji="1" lang="en-US" altLang="ja-JP" dirty="0"/>
          </a:p>
          <a:p>
            <a:r>
              <a:rPr kumimoji="1" lang="ja-JP" altLang="en-US" dirty="0"/>
              <a:t>開始４週間は試作機を導入しない、従来の業務フローでの便漏れ発生件数の集計を行います。</a:t>
            </a:r>
            <a:endParaRPr kumimoji="1" lang="en-US" altLang="ja-JP" dirty="0"/>
          </a:p>
          <a:p>
            <a:r>
              <a:rPr kumimoji="1" lang="ja-JP" altLang="en-US" dirty="0"/>
              <a:t>その後、試作機を導入し、操作方法に慣れてもらうための試用期間を経て、</a:t>
            </a:r>
            <a:endParaRPr kumimoji="1" lang="en-US" altLang="ja-JP" dirty="0"/>
          </a:p>
          <a:p>
            <a:r>
              <a:rPr kumimoji="1" lang="ja-JP" altLang="en-US" dirty="0"/>
              <a:t>４週間の導入フローにおける便漏れ件数の比較と、アンケート調査から有用性を確認するものです。</a:t>
            </a:r>
            <a:endParaRPr kumimoji="1" lang="en-US" altLang="ja-JP" dirty="0"/>
          </a:p>
          <a:p>
            <a:endParaRPr kumimoji="1" lang="en-US" altLang="ja-JP" dirty="0"/>
          </a:p>
          <a:p>
            <a:r>
              <a:rPr kumimoji="1" lang="ja-JP" altLang="en-US" dirty="0"/>
              <a:t>検証実験における試作機導入後の業務フローについて説明します。</a:t>
            </a:r>
            <a:endParaRPr kumimoji="1" lang="en-US" altLang="ja-JP" dirty="0"/>
          </a:p>
          <a:p>
            <a:endParaRPr kumimoji="1" lang="en-US" altLang="ja-JP" dirty="0"/>
          </a:p>
          <a:p>
            <a:r>
              <a:rPr kumimoji="1" lang="ja-JP" altLang="en-US" dirty="0"/>
              <a:t>センサーが探知した排泄情報は、</a:t>
            </a:r>
            <a:endParaRPr kumimoji="1" lang="en-US" altLang="ja-JP" dirty="0"/>
          </a:p>
          <a:p>
            <a:r>
              <a:rPr kumimoji="1" lang="ja-JP" altLang="en-US" dirty="0"/>
              <a:t>排泄通知としてナースステーションに通知されます。</a:t>
            </a:r>
            <a:endParaRPr kumimoji="1" lang="en-US" altLang="ja-JP" dirty="0"/>
          </a:p>
          <a:p>
            <a:r>
              <a:rPr kumimoji="1" lang="ja-JP" altLang="en-US" dirty="0"/>
              <a:t>介護者は、該当する被介護者のベッドサイドにおいて、排泄を確認し、</a:t>
            </a:r>
            <a:endParaRPr kumimoji="1" lang="en-US" altLang="ja-JP" dirty="0"/>
          </a:p>
          <a:p>
            <a:r>
              <a:rPr kumimoji="1" lang="ja-JP" altLang="en-US" dirty="0"/>
              <a:t>排泄があった場合には、即時交換を行い、</a:t>
            </a:r>
            <a:endParaRPr kumimoji="1" lang="en-US" altLang="ja-JP" dirty="0"/>
          </a:p>
          <a:p>
            <a:r>
              <a:rPr kumimoji="1" lang="ja-JP" altLang="en-US" dirty="0"/>
              <a:t>排泄がなかった場合には、直近の定時交換でのおむつ交換を行います。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34</a:t>
            </a:fld>
            <a:endParaRPr kumimoji="1" lang="ja-JP" altLang="en-US"/>
          </a:p>
        </p:txBody>
      </p:sp>
    </p:spTree>
    <p:extLst>
      <p:ext uri="{BB962C8B-B14F-4D97-AF65-F5344CB8AC3E}">
        <p14:creationId xmlns:p14="http://schemas.microsoft.com/office/powerpoint/2010/main" val="310375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実験の結果、</a:t>
            </a:r>
            <a:endParaRPr kumimoji="1" lang="en-US" altLang="ja-JP" dirty="0"/>
          </a:p>
          <a:p>
            <a:r>
              <a:rPr kumimoji="1" lang="ja-JP" altLang="en-US" dirty="0"/>
              <a:t>導入前４週間における便漏れ回数は４回</a:t>
            </a:r>
            <a:endParaRPr kumimoji="1" lang="en-US" altLang="ja-JP" dirty="0"/>
          </a:p>
          <a:p>
            <a:r>
              <a:rPr kumimoji="1" lang="ja-JP" altLang="en-US" dirty="0"/>
              <a:t>導入後４週間における便漏れ回数は２回であった。</a:t>
            </a:r>
            <a:endParaRPr kumimoji="1" lang="en-US" altLang="ja-JP" dirty="0"/>
          </a:p>
          <a:p>
            <a:endParaRPr kumimoji="1" lang="en-US" altLang="ja-JP" dirty="0"/>
          </a:p>
          <a:p>
            <a:r>
              <a:rPr kumimoji="1" lang="ja-JP" altLang="en-US" dirty="0"/>
              <a:t>また、介護従事者へのアンケート調査では</a:t>
            </a:r>
            <a:r>
              <a:rPr kumimoji="1" lang="ja-JP" altLang="en-US" dirty="0" smtClean="0"/>
              <a:t>、</a:t>
            </a:r>
            <a:r>
              <a:rPr kumimoji="1" lang="ja-JP" altLang="en-US" dirty="0" smtClean="0"/>
              <a:t>このような</a:t>
            </a:r>
            <a:r>
              <a:rPr kumimoji="1" lang="ja-JP" altLang="en-US" dirty="0" smtClean="0"/>
              <a:t>意見</a:t>
            </a:r>
            <a:r>
              <a:rPr kumimoji="1" lang="ja-JP" altLang="en-US" dirty="0"/>
              <a:t>が見られた</a:t>
            </a:r>
            <a:r>
              <a:rPr kumimoji="1" lang="ja-JP" altLang="en-US" dirty="0" smtClean="0"/>
              <a:t>。</a:t>
            </a:r>
            <a:endParaRPr kumimoji="1" lang="en-US" altLang="ja-JP" dirty="0" smtClean="0"/>
          </a:p>
          <a:p>
            <a:r>
              <a:rPr kumimoji="1" lang="ja-JP" altLang="en-US" dirty="0" smtClean="0"/>
              <a:t>（スライド読む）</a:t>
            </a:r>
            <a:endParaRPr kumimoji="1" lang="en-US" altLang="ja-JP" dirty="0" smtClean="0"/>
          </a:p>
          <a:p>
            <a:endParaRPr kumimoji="1" lang="en-US" altLang="ja-JP" dirty="0" smtClean="0"/>
          </a:p>
          <a:p>
            <a:r>
              <a:rPr kumimoji="1" lang="ja-JP" altLang="en-US" dirty="0" smtClean="0"/>
              <a:t>また、通知のたびに業務を停止させてしまう点については、</a:t>
            </a:r>
            <a:endParaRPr kumimoji="1" lang="en-US" altLang="ja-JP" dirty="0" smtClean="0"/>
          </a:p>
          <a:p>
            <a:r>
              <a:rPr kumimoji="1" lang="ja-JP" altLang="en-US" dirty="0" smtClean="0"/>
              <a:t>この段階で本製品はいまだ、介護業務を俯瞰的に捉え、</a:t>
            </a:r>
            <a:endParaRPr kumimoji="1" lang="en-US" altLang="ja-JP" dirty="0" smtClean="0"/>
          </a:p>
          <a:p>
            <a:r>
              <a:rPr kumimoji="1" lang="ja-JP" altLang="en-US" dirty="0" smtClean="0"/>
              <a:t>包括的な支援方法を提案できていなかったことが要因と考えました。</a:t>
            </a:r>
            <a:endParaRPr kumimoji="1" lang="en-US" altLang="ja-JP" dirty="0" smtClean="0"/>
          </a:p>
          <a:p>
            <a:r>
              <a:rPr kumimoji="1" lang="ja-JP" altLang="en-US" dirty="0" smtClean="0"/>
              <a:t>本製品をより現場での運用に有効な製品とするため、</a:t>
            </a:r>
            <a:endParaRPr kumimoji="1" lang="en-US" altLang="ja-JP" dirty="0" smtClean="0"/>
          </a:p>
          <a:p>
            <a:r>
              <a:rPr kumimoji="1" lang="ja-JP" altLang="en-US" dirty="0" smtClean="0"/>
              <a:t>さらなる機能改善に取り組みました。</a:t>
            </a:r>
            <a:endParaRPr kumimoji="1" lang="en-US" altLang="ja-JP" dirty="0" smtClean="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35</a:t>
            </a:fld>
            <a:endParaRPr kumimoji="1" lang="ja-JP" altLang="en-US"/>
          </a:p>
        </p:txBody>
      </p:sp>
    </p:spTree>
    <p:extLst>
      <p:ext uri="{BB962C8B-B14F-4D97-AF65-F5344CB8AC3E}">
        <p14:creationId xmlns:p14="http://schemas.microsoft.com/office/powerpoint/2010/main" val="3842714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またすでに</a:t>
            </a:r>
            <a:r>
              <a:rPr kumimoji="1" lang="ja-JP" altLang="en-US" dirty="0" smtClean="0"/>
              <a:t>、</a:t>
            </a:r>
            <a:r>
              <a:rPr kumimoji="1" lang="ja-JP" altLang="en-US" dirty="0"/>
              <a:t>介護施設で使用されている通知センサーには、</a:t>
            </a:r>
            <a:endParaRPr kumimoji="1" lang="en-US" altLang="ja-JP" dirty="0"/>
          </a:p>
          <a:p>
            <a:r>
              <a:rPr kumimoji="1" lang="ja-JP" altLang="en-US" dirty="0" smtClean="0"/>
              <a:t>生命</a:t>
            </a:r>
            <a:r>
              <a:rPr kumimoji="1" lang="ja-JP" altLang="en-US" dirty="0"/>
              <a:t>の危機を知らせるナースコールと</a:t>
            </a:r>
            <a:endParaRPr kumimoji="1" lang="en-US" altLang="ja-JP" dirty="0"/>
          </a:p>
          <a:p>
            <a:r>
              <a:rPr kumimoji="1" lang="ja-JP" altLang="en-US" dirty="0"/>
              <a:t>要介護者の移動による負傷の危険性を</a:t>
            </a:r>
            <a:r>
              <a:rPr kumimoji="1" lang="ja-JP" altLang="en-US" dirty="0" smtClean="0"/>
              <a:t>知らせる</a:t>
            </a:r>
            <a:r>
              <a:rPr kumimoji="1" lang="ja-JP" altLang="en-US" dirty="0" smtClean="0"/>
              <a:t>、</a:t>
            </a:r>
            <a:r>
              <a:rPr kumimoji="1" lang="ja-JP" altLang="en-US" dirty="0" smtClean="0"/>
              <a:t>離床</a:t>
            </a:r>
            <a:r>
              <a:rPr kumimoji="1" lang="ja-JP" altLang="en-US" dirty="0"/>
              <a:t>センサーの２種類が導入されています。</a:t>
            </a:r>
            <a:endParaRPr kumimoji="1" lang="en-US" altLang="ja-JP" dirty="0"/>
          </a:p>
          <a:p>
            <a:endParaRPr kumimoji="1" lang="en-US" altLang="ja-JP" dirty="0"/>
          </a:p>
          <a:p>
            <a:r>
              <a:rPr kumimoji="1" lang="ja-JP" altLang="en-US" dirty="0"/>
              <a:t>これらの通知は、排泄を通知する情報よりも重要度が高いものとなっており、</a:t>
            </a:r>
            <a:endParaRPr kumimoji="1" lang="en-US" altLang="ja-JP" dirty="0"/>
          </a:p>
          <a:p>
            <a:r>
              <a:rPr kumimoji="1" lang="ja-JP" altLang="en-US" dirty="0"/>
              <a:t>排泄通知の優先度は低くなってしまいました。</a:t>
            </a:r>
            <a:endParaRPr kumimoji="1" lang="en-US" altLang="ja-JP" dirty="0"/>
          </a:p>
          <a:p>
            <a:endParaRPr kumimoji="1" lang="en-US" altLang="ja-JP" dirty="0"/>
          </a:p>
          <a:p>
            <a:r>
              <a:rPr kumimoji="1" lang="ja-JP" altLang="en-US" dirty="0" smtClean="0"/>
              <a:t>このように</a:t>
            </a:r>
            <a:r>
              <a:rPr kumimoji="1" lang="ja-JP" altLang="en-US" dirty="0" smtClean="0"/>
              <a:t>、</a:t>
            </a:r>
            <a:r>
              <a:rPr kumimoji="1" lang="ja-JP" altLang="en-US" dirty="0" smtClean="0"/>
              <a:t>本製品による通知機能のみの運用では、</a:t>
            </a:r>
            <a:endParaRPr kumimoji="1" lang="en-US" altLang="ja-JP" dirty="0" smtClean="0"/>
          </a:p>
          <a:p>
            <a:r>
              <a:rPr kumimoji="1" lang="ja-JP" altLang="en-US" dirty="0" smtClean="0"/>
              <a:t>通知</a:t>
            </a:r>
            <a:r>
              <a:rPr kumimoji="1" lang="ja-JP" altLang="en-US" dirty="0"/>
              <a:t>のたびに業務を中断せざるを得ないため</a:t>
            </a:r>
            <a:r>
              <a:rPr kumimoji="1" lang="ja-JP" altLang="en-US" dirty="0" smtClean="0"/>
              <a:t>、</a:t>
            </a:r>
            <a:r>
              <a:rPr kumimoji="1" lang="ja-JP" altLang="en-US" dirty="0" smtClean="0"/>
              <a:t>介護業務</a:t>
            </a:r>
            <a:r>
              <a:rPr kumimoji="1" lang="ja-JP" altLang="en-US" dirty="0" smtClean="0"/>
              <a:t>全体</a:t>
            </a:r>
            <a:r>
              <a:rPr kumimoji="1" lang="ja-JP" altLang="en-US" dirty="0"/>
              <a:t>としての作業効率が</a:t>
            </a:r>
            <a:r>
              <a:rPr kumimoji="1" lang="ja-JP" altLang="en-US" dirty="0" smtClean="0"/>
              <a:t>落ち</a:t>
            </a:r>
            <a:r>
              <a:rPr kumimoji="1" lang="ja-JP" altLang="en-US" dirty="0" smtClean="0"/>
              <a:t>てしまいます。</a:t>
            </a:r>
            <a:endParaRPr kumimoji="1" lang="en-US" altLang="ja-JP" dirty="0" smtClean="0"/>
          </a:p>
          <a:p>
            <a:r>
              <a:rPr kumimoji="1" lang="ja-JP" altLang="en-US" dirty="0" smtClean="0"/>
              <a:t>またナースコールや離床センサーと併用して運用したとき、どうしても優先順位が低くなります。</a:t>
            </a:r>
            <a:endParaRPr kumimoji="1" lang="en-US" altLang="ja-JP" dirty="0"/>
          </a:p>
          <a:p>
            <a:r>
              <a:rPr kumimoji="1" lang="ja-JP" altLang="en-US" dirty="0" smtClean="0"/>
              <a:t>以上により、</a:t>
            </a:r>
            <a:r>
              <a:rPr kumimoji="1" lang="ja-JP" altLang="en-US" dirty="0" smtClean="0"/>
              <a:t>排泄</a:t>
            </a:r>
            <a:r>
              <a:rPr kumimoji="1" lang="ja-JP" altLang="en-US" dirty="0"/>
              <a:t>介護のために、排泄のタイミングを通知するだけでは、本当の排泄</a:t>
            </a:r>
            <a:r>
              <a:rPr kumimoji="1" lang="ja-JP" altLang="en-US" dirty="0" smtClean="0"/>
              <a:t>介護</a:t>
            </a:r>
            <a:r>
              <a:rPr kumimoji="1" lang="ja-JP" altLang="en-US" dirty="0" smtClean="0"/>
              <a:t>の支援</a:t>
            </a:r>
            <a:r>
              <a:rPr kumimoji="1" lang="ja-JP" altLang="en-US" dirty="0" smtClean="0"/>
              <a:t>には</a:t>
            </a:r>
            <a:r>
              <a:rPr kumimoji="1" lang="ja-JP" altLang="en-US" dirty="0"/>
              <a:t>ならないと判明しました。</a:t>
            </a:r>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36</a:t>
            </a:fld>
            <a:endParaRPr kumimoji="1" lang="ja-JP" altLang="en-US"/>
          </a:p>
        </p:txBody>
      </p:sp>
    </p:spTree>
    <p:extLst>
      <p:ext uri="{BB962C8B-B14F-4D97-AF65-F5344CB8AC3E}">
        <p14:creationId xmlns:p14="http://schemas.microsoft.com/office/powerpoint/2010/main" val="474072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この検証実験の結果から、</a:t>
            </a:r>
            <a:endParaRPr kumimoji="1" lang="en-US" altLang="ja-JP" dirty="0"/>
          </a:p>
          <a:p>
            <a:r>
              <a:rPr kumimoji="1" lang="ja-JP" altLang="en-US" dirty="0"/>
              <a:t>排泄の通知を行うよりも個人個人の排泄リズムを管理するニーズが強いことに着目しました。</a:t>
            </a:r>
            <a:endParaRPr kumimoji="1" lang="en-US" altLang="ja-JP" dirty="0"/>
          </a:p>
          <a:p>
            <a:endParaRPr kumimoji="1" lang="en-US" altLang="ja-JP" dirty="0"/>
          </a:p>
          <a:p>
            <a:r>
              <a:rPr kumimoji="1" lang="ja-JP" altLang="en-US" dirty="0"/>
              <a:t>排泄を管理する方法として、排泄リズム管理表というものがあります。</a:t>
            </a:r>
            <a:endParaRPr kumimoji="1" lang="en-US" altLang="ja-JP" dirty="0"/>
          </a:p>
          <a:p>
            <a:r>
              <a:rPr kumimoji="1" lang="ja-JP" altLang="en-US" dirty="0"/>
              <a:t>これは、日々の排泄の内容を記録するチェック表に基づき、排泄周期を把握し作成するものです。</a:t>
            </a:r>
            <a:endParaRPr kumimoji="1" lang="en-US" altLang="ja-JP" dirty="0"/>
          </a:p>
          <a:p>
            <a:endParaRPr kumimoji="1" lang="en-US" altLang="ja-JP" dirty="0"/>
          </a:p>
          <a:p>
            <a:r>
              <a:rPr kumimoji="1" lang="ja-JP" altLang="en-US" dirty="0"/>
              <a:t>ですが、一人の要介護者の排泄周期、リズムを把握</a:t>
            </a:r>
            <a:r>
              <a:rPr kumimoji="1" lang="ja-JP" altLang="en-US" dirty="0" err="1"/>
              <a:t>するの</a:t>
            </a:r>
            <a:r>
              <a:rPr kumimoji="1" lang="ja-JP" altLang="en-US" dirty="0"/>
              <a:t>ためには</a:t>
            </a:r>
            <a:endParaRPr kumimoji="1" lang="en-US" altLang="ja-JP" dirty="0"/>
          </a:p>
          <a:p>
            <a:r>
              <a:rPr kumimoji="1" lang="ja-JP" altLang="en-US" dirty="0"/>
              <a:t>１か月以上の排泄データを蓄積する必要があり</a:t>
            </a:r>
            <a:r>
              <a:rPr kumimoji="1" lang="ja-JP" altLang="en-US" dirty="0" smtClean="0"/>
              <a:t>、</a:t>
            </a:r>
            <a:r>
              <a:rPr kumimoji="1" lang="ja-JP" altLang="en-US" dirty="0" smtClean="0"/>
              <a:t>介護者側に</a:t>
            </a:r>
            <a:r>
              <a:rPr kumimoji="1" lang="ja-JP" altLang="en-US" dirty="0" smtClean="0"/>
              <a:t>かなり</a:t>
            </a:r>
            <a:r>
              <a:rPr kumimoji="1" lang="ja-JP" altLang="en-US" dirty="0"/>
              <a:t>の労力が必要となります</a:t>
            </a:r>
            <a:r>
              <a:rPr kumimoji="1" lang="ja-JP" altLang="en-US" dirty="0" smtClean="0"/>
              <a:t>。</a:t>
            </a:r>
            <a:endParaRPr kumimoji="1" lang="en-US" altLang="ja-JP" dirty="0" smtClean="0"/>
          </a:p>
          <a:p>
            <a:r>
              <a:rPr kumimoji="1" lang="ja-JP" altLang="en-US" dirty="0" smtClean="0"/>
              <a:t>要介護者側にも、リズム把握期間中は、繁栄におむつを開けられ、陰部をさらす回数が増えるため、</a:t>
            </a:r>
            <a:endParaRPr kumimoji="1" lang="en-US" altLang="ja-JP" dirty="0" smtClean="0"/>
          </a:p>
          <a:p>
            <a:r>
              <a:rPr kumimoji="1" lang="ja-JP" altLang="en-US" dirty="0" smtClean="0"/>
              <a:t>排泄介護のケアレベルを上げるために、むしろ一時的にケアの質を下げざるを得ない状況があります。</a:t>
            </a:r>
            <a:endParaRPr kumimoji="1" lang="en-US" altLang="ja-JP" dirty="0" smtClean="0"/>
          </a:p>
          <a:p>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37</a:t>
            </a:fld>
            <a:endParaRPr kumimoji="1" lang="ja-JP" altLang="en-US"/>
          </a:p>
        </p:txBody>
      </p:sp>
    </p:spTree>
    <p:extLst>
      <p:ext uri="{BB962C8B-B14F-4D97-AF65-F5344CB8AC3E}">
        <p14:creationId xmlns:p14="http://schemas.microsoft.com/office/powerpoint/2010/main" val="1192056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また、チェック表に記録される内容は、介護者がオムツ交換をした時刻と内容であり、</a:t>
            </a:r>
            <a:endParaRPr kumimoji="1" lang="en-US" altLang="ja-JP" dirty="0" smtClean="0"/>
          </a:p>
          <a:p>
            <a:r>
              <a:rPr kumimoji="1" lang="ja-JP" altLang="en-US" dirty="0" smtClean="0"/>
              <a:t>排泄そのものを行った時間ではないため、厳密な排泄時間とは言えません。</a:t>
            </a:r>
            <a:endParaRPr kumimoji="1" lang="en-US" altLang="ja-JP" dirty="0" smtClean="0"/>
          </a:p>
          <a:p>
            <a:r>
              <a:rPr kumimoji="1" lang="ja-JP" altLang="en-US" dirty="0" smtClean="0"/>
              <a:t>そのため、排泄リズム管理表が作成された当初は問題なかったものの</a:t>
            </a:r>
            <a:endParaRPr kumimoji="1" lang="en-US" altLang="ja-JP" dirty="0" smtClean="0"/>
          </a:p>
          <a:p>
            <a:r>
              <a:rPr kumimoji="1" lang="ja-JP" altLang="en-US" dirty="0" smtClean="0"/>
              <a:t>時間が経つにつれ、管理表上の時刻と実際のおむつ交換を行った時刻にズレが生じるケースも少なくありません。</a:t>
            </a:r>
            <a:endParaRPr kumimoji="1" lang="en-US" altLang="ja-JP" dirty="0" smtClean="0"/>
          </a:p>
          <a:p>
            <a:endParaRPr kumimoji="1" lang="en-US" altLang="ja-JP" dirty="0" smtClean="0"/>
          </a:p>
          <a:p>
            <a:r>
              <a:rPr kumimoji="1" lang="ja-JP" altLang="en-US" dirty="0" smtClean="0"/>
              <a:t>こちらが、その一例になります。ご覧の通り、</a:t>
            </a:r>
            <a:r>
              <a:rPr kumimoji="1" lang="en-US" altLang="ja-JP" dirty="0" smtClean="0"/>
              <a:t>”</a:t>
            </a:r>
            <a:r>
              <a:rPr kumimoji="1" lang="ja-JP" altLang="en-US" dirty="0" smtClean="0"/>
              <a:t>排泄</a:t>
            </a:r>
            <a:r>
              <a:rPr kumimoji="1" lang="en-US" altLang="ja-JP" dirty="0" smtClean="0"/>
              <a:t>”</a:t>
            </a:r>
            <a:r>
              <a:rPr kumimoji="1" lang="ja-JP" altLang="en-US" dirty="0" smtClean="0"/>
              <a:t>と印字されている部分は、</a:t>
            </a:r>
            <a:endParaRPr kumimoji="1" lang="en-US" altLang="ja-JP" dirty="0" smtClean="0"/>
          </a:p>
          <a:p>
            <a:r>
              <a:rPr kumimoji="1" lang="ja-JP" altLang="en-US" dirty="0" smtClean="0"/>
              <a:t>この介護施設さんが手動記録により作成された排泄パターン表になります。</a:t>
            </a:r>
            <a:endParaRPr kumimoji="1" lang="en-US" altLang="ja-JP" dirty="0" smtClean="0"/>
          </a:p>
          <a:p>
            <a:r>
              <a:rPr kumimoji="1" lang="ja-JP" altLang="en-US" dirty="0" smtClean="0"/>
              <a:t>この赤枠の中に、手書きの記録で、普通、丸とされています。</a:t>
            </a:r>
            <a:endParaRPr kumimoji="1" lang="en-US" altLang="ja-JP" dirty="0" smtClean="0"/>
          </a:p>
          <a:p>
            <a:r>
              <a:rPr kumimoji="1" lang="ja-JP" altLang="en-US" dirty="0" smtClean="0"/>
              <a:t>これは、排泄パターン表と実際の排泄が一致したことを意味しています。</a:t>
            </a:r>
            <a:endParaRPr kumimoji="1" lang="en-US" altLang="ja-JP" dirty="0" smtClean="0"/>
          </a:p>
          <a:p>
            <a:endParaRPr kumimoji="1" lang="en-US" altLang="ja-JP" dirty="0" smtClean="0"/>
          </a:p>
          <a:p>
            <a:endParaRPr kumimoji="1" lang="en-US" altLang="ja-JP" dirty="0" smtClean="0"/>
          </a:p>
          <a:p>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38</a:t>
            </a:fld>
            <a:endParaRPr kumimoji="1" lang="ja-JP" altLang="en-US"/>
          </a:p>
        </p:txBody>
      </p:sp>
    </p:spTree>
    <p:extLst>
      <p:ext uri="{BB962C8B-B14F-4D97-AF65-F5344CB8AC3E}">
        <p14:creationId xmlns:p14="http://schemas.microsoft.com/office/powerpoint/2010/main" val="1192056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しかし、こちらの垢枠の中では、排泄パターン表との時刻とずれていたり、</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確認したものの排泄がなかった、つまり空振りが発生したことがわかります。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このように、人の排泄リズムは一度作ってしまえばズレないものではなく、</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運用していく中で</a:t>
            </a:r>
            <a:r>
              <a:rPr kumimoji="1" lang="ja-JP" altLang="en-US" dirty="0" smtClean="0"/>
              <a:t>、排泄リズム管理表を更新していくことにも、多くの時間と労力が必要となってしまっています。</a:t>
            </a:r>
            <a:endParaRPr kumimoji="1" lang="en-US" altLang="ja-JP" dirty="0" smtClean="0"/>
          </a:p>
          <a:p>
            <a:endParaRPr kumimoji="1" lang="en-US" altLang="ja-JP" dirty="0" smtClean="0"/>
          </a:p>
          <a:p>
            <a:r>
              <a:rPr kumimoji="1" lang="ja-JP" altLang="en-US" dirty="0" smtClean="0"/>
              <a:t>このように、排泄パターン表は有用であるものの、</a:t>
            </a:r>
            <a:endParaRPr kumimoji="1" lang="en-US" altLang="ja-JP" dirty="0" smtClean="0"/>
          </a:p>
          <a:p>
            <a:r>
              <a:rPr kumimoji="1" lang="ja-JP" altLang="en-US" dirty="0" smtClean="0"/>
              <a:t>人の手作業のみによる排泄パターン表の作成と、</a:t>
            </a:r>
            <a:endParaRPr kumimoji="1" lang="en-US" altLang="ja-JP" dirty="0" smtClean="0"/>
          </a:p>
          <a:p>
            <a:r>
              <a:rPr kumimoji="1" lang="ja-JP" altLang="en-US" dirty="0" smtClean="0"/>
              <a:t>パターン表の記録更新は、ただでさえ業務負担の多い介護者にとって、</a:t>
            </a:r>
            <a:endParaRPr kumimoji="1" lang="en-US" altLang="ja-JP" dirty="0" smtClean="0"/>
          </a:p>
          <a:p>
            <a:r>
              <a:rPr kumimoji="1" lang="ja-JP" altLang="en-US" dirty="0" smtClean="0"/>
              <a:t>理想であるものの、現実的に運用しきれないリスクを抱えています。</a:t>
            </a:r>
            <a:endParaRPr kumimoji="1" lang="en-US" altLang="ja-JP" dirty="0" smtClean="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39</a:t>
            </a:fld>
            <a:endParaRPr kumimoji="1" lang="ja-JP" altLang="en-US"/>
          </a:p>
        </p:txBody>
      </p:sp>
    </p:spTree>
    <p:extLst>
      <p:ext uri="{BB962C8B-B14F-4D97-AF65-F5344CB8AC3E}">
        <p14:creationId xmlns:p14="http://schemas.microsoft.com/office/powerpoint/2010/main" val="1192056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まず、背景として、日本における社会情勢と介護業界について話します。</a:t>
            </a:r>
            <a:endParaRPr kumimoji="1" lang="en-US" altLang="ja-JP" dirty="0"/>
          </a:p>
          <a:p>
            <a:endParaRPr kumimoji="1" lang="en-US" altLang="ja-JP" dirty="0"/>
          </a:p>
          <a:p>
            <a:r>
              <a:rPr kumimoji="1" lang="ja-JP" altLang="en-US" dirty="0"/>
              <a:t>昨今の人口減少と、急速な高齢化</a:t>
            </a:r>
            <a:r>
              <a:rPr kumimoji="1" lang="ja-JP" altLang="en-US" dirty="0" smtClean="0"/>
              <a:t>問題</a:t>
            </a:r>
            <a:r>
              <a:rPr kumimoji="1" lang="ja-JP" altLang="en-US" dirty="0" smtClean="0"/>
              <a:t>が、</a:t>
            </a:r>
            <a:endParaRPr kumimoji="1" lang="en-US" altLang="ja-JP" dirty="0"/>
          </a:p>
          <a:p>
            <a:r>
              <a:rPr kumimoji="1" lang="ja-JP" altLang="en-US" dirty="0"/>
              <a:t>生産</a:t>
            </a:r>
            <a:r>
              <a:rPr kumimoji="1" lang="ja-JP" altLang="en-US" dirty="0" smtClean="0"/>
              <a:t>年齢</a:t>
            </a:r>
            <a:r>
              <a:rPr kumimoji="1" lang="ja-JP" altLang="en-US" dirty="0" smtClean="0"/>
              <a:t>の</a:t>
            </a:r>
            <a:r>
              <a:rPr kumimoji="1" lang="ja-JP" altLang="en-US" dirty="0" smtClean="0"/>
              <a:t>人口率</a:t>
            </a:r>
            <a:r>
              <a:rPr kumimoji="1" lang="ja-JP" altLang="en-US" dirty="0"/>
              <a:t>の低下を招いています。</a:t>
            </a:r>
            <a:endParaRPr kumimoji="1" lang="en-US" altLang="ja-JP" dirty="0"/>
          </a:p>
          <a:p>
            <a:r>
              <a:rPr kumimoji="1" lang="ja-JP" altLang="en-US" dirty="0" smtClean="0"/>
              <a:t>また要介護者</a:t>
            </a:r>
            <a:r>
              <a:rPr kumimoji="1" lang="ja-JP" altLang="en-US" dirty="0"/>
              <a:t>の急増により</a:t>
            </a:r>
            <a:r>
              <a:rPr kumimoji="1" lang="ja-JP" altLang="en-US" dirty="0" smtClean="0"/>
              <a:t>、</a:t>
            </a:r>
            <a:r>
              <a:rPr kumimoji="1" lang="ja-JP" altLang="en-US" dirty="0" smtClean="0"/>
              <a:t>その要介護者を介護をしている家族は、自分の仕事を辞めてまで、家族の介護をしています。</a:t>
            </a:r>
            <a:endParaRPr kumimoji="1" lang="en-US" altLang="ja-JP" dirty="0" smtClean="0"/>
          </a:p>
          <a:p>
            <a:r>
              <a:rPr kumimoji="1" lang="ja-JP" altLang="en-US" dirty="0" smtClean="0"/>
              <a:t>このような</a:t>
            </a:r>
            <a:r>
              <a:rPr kumimoji="1" lang="ja-JP" altLang="en-US" dirty="0" smtClean="0"/>
              <a:t>介護</a:t>
            </a:r>
            <a:r>
              <a:rPr kumimoji="1" lang="ja-JP" altLang="en-US" dirty="0"/>
              <a:t>離職の</a:t>
            </a:r>
            <a:r>
              <a:rPr kumimoji="1" lang="ja-JP" altLang="en-US" dirty="0" smtClean="0"/>
              <a:t>増加</a:t>
            </a:r>
            <a:r>
              <a:rPr kumimoji="1" lang="ja-JP" altLang="en-US" dirty="0" smtClean="0"/>
              <a:t>は、年々増えており、近年では年間</a:t>
            </a:r>
            <a:r>
              <a:rPr kumimoji="1" lang="en-US" altLang="ja-JP" dirty="0" smtClean="0"/>
              <a:t>10</a:t>
            </a:r>
            <a:r>
              <a:rPr kumimoji="1" lang="ja-JP" altLang="en-US" dirty="0" smtClean="0"/>
              <a:t>万人もの人が介護離職をしています。</a:t>
            </a:r>
            <a:endParaRPr kumimoji="1" lang="en-US" altLang="ja-JP" dirty="0" smtClean="0"/>
          </a:p>
          <a:p>
            <a:r>
              <a:rPr kumimoji="1" lang="ja-JP" altLang="en-US" dirty="0" smtClean="0"/>
              <a:t>このように、介護離職はれっきとした</a:t>
            </a:r>
            <a:r>
              <a:rPr kumimoji="1" lang="ja-JP" altLang="en-US" dirty="0" smtClean="0"/>
              <a:t>社会</a:t>
            </a:r>
            <a:r>
              <a:rPr kumimoji="1" lang="ja-JP" altLang="en-US" dirty="0"/>
              <a:t>問題となっており</a:t>
            </a:r>
            <a:r>
              <a:rPr kumimoji="1" lang="ja-JP" altLang="en-US" dirty="0" smtClean="0"/>
              <a:t>、日本</a:t>
            </a:r>
            <a:r>
              <a:rPr kumimoji="1" lang="ja-JP" altLang="en-US" dirty="0"/>
              <a:t>全体と</a:t>
            </a:r>
            <a:r>
              <a:rPr kumimoji="1" lang="ja-JP" altLang="en-US" dirty="0" smtClean="0"/>
              <a:t>して</a:t>
            </a:r>
            <a:r>
              <a:rPr kumimoji="1" lang="ja-JP" altLang="en-US" dirty="0" smtClean="0"/>
              <a:t>、働き盛りである</a:t>
            </a:r>
            <a:r>
              <a:rPr kumimoji="1" lang="en-US" altLang="ja-JP" dirty="0" smtClean="0"/>
              <a:t>40</a:t>
            </a:r>
            <a:r>
              <a:rPr kumimoji="1" lang="ja-JP" altLang="en-US" dirty="0" smtClean="0"/>
              <a:t>から</a:t>
            </a:r>
            <a:r>
              <a:rPr kumimoji="1" lang="en-US" altLang="ja-JP" dirty="0" smtClean="0"/>
              <a:t>60</a:t>
            </a:r>
            <a:r>
              <a:rPr kumimoji="1" lang="ja-JP" altLang="en-US" dirty="0" smtClean="0"/>
              <a:t>代の</a:t>
            </a:r>
            <a:r>
              <a:rPr kumimoji="1" lang="ja-JP" altLang="en-US" dirty="0" smtClean="0"/>
              <a:t>人材</a:t>
            </a:r>
            <a:r>
              <a:rPr kumimoji="1" lang="ja-JP" altLang="en-US" dirty="0"/>
              <a:t>不足</a:t>
            </a:r>
            <a:r>
              <a:rPr kumimoji="1" lang="ja-JP" altLang="en-US" dirty="0" smtClean="0"/>
              <a:t>は</a:t>
            </a:r>
            <a:r>
              <a:rPr kumimoji="1" lang="ja-JP" altLang="en-US" dirty="0" smtClean="0"/>
              <a:t>、</a:t>
            </a:r>
            <a:r>
              <a:rPr kumimoji="1" lang="ja-JP" altLang="en-US" dirty="0" smtClean="0"/>
              <a:t>深刻</a:t>
            </a:r>
            <a:r>
              <a:rPr kumimoji="1" lang="ja-JP" altLang="en-US" dirty="0"/>
              <a:t>な問題となっています。</a:t>
            </a:r>
            <a:endParaRPr kumimoji="1" lang="en-US" altLang="ja-JP" dirty="0"/>
          </a:p>
          <a:p>
            <a:endParaRPr kumimoji="1" lang="en-US" altLang="ja-JP" dirty="0"/>
          </a:p>
          <a:p>
            <a:r>
              <a:rPr kumimoji="1" lang="ja-JP" altLang="en-US" dirty="0"/>
              <a:t>同様に</a:t>
            </a:r>
            <a:r>
              <a:rPr kumimoji="1" lang="ja-JP" altLang="en-US" dirty="0" smtClean="0"/>
              <a:t>、</a:t>
            </a:r>
            <a:r>
              <a:rPr kumimoji="1" lang="ja-JP" altLang="en-US" dirty="0" smtClean="0"/>
              <a:t>職業として介護している方</a:t>
            </a:r>
            <a:r>
              <a:rPr kumimoji="1" lang="ja-JP" altLang="en-US" dirty="0" smtClean="0"/>
              <a:t>に</a:t>
            </a:r>
            <a:r>
              <a:rPr kumimoji="1" lang="ja-JP" altLang="en-US" dirty="0"/>
              <a:t>注目してみると、</a:t>
            </a:r>
            <a:endParaRPr kumimoji="1" lang="en-US" altLang="ja-JP" dirty="0"/>
          </a:p>
          <a:p>
            <a:r>
              <a:rPr kumimoji="1" lang="ja-JP" altLang="en-US" dirty="0" smtClean="0"/>
              <a:t>こちらもやはり、</a:t>
            </a:r>
            <a:r>
              <a:rPr kumimoji="1" lang="ja-JP" altLang="en-US" dirty="0" smtClean="0"/>
              <a:t>高水準</a:t>
            </a:r>
            <a:r>
              <a:rPr kumimoji="1" lang="ja-JP" altLang="en-US" dirty="0"/>
              <a:t>で推移している離職率から、慢性的な人材不足が叫ばれて</a:t>
            </a:r>
            <a:r>
              <a:rPr kumimoji="1" lang="ja-JP" altLang="en-US" dirty="0" smtClean="0"/>
              <a:t>おり</a:t>
            </a:r>
            <a:r>
              <a:rPr kumimoji="1" lang="ja-JP" altLang="en-US" dirty="0" smtClean="0"/>
              <a:t>ます。</a:t>
            </a:r>
            <a:endParaRPr kumimoji="1" lang="en-US" altLang="ja-JP" dirty="0" smtClean="0"/>
          </a:p>
          <a:p>
            <a:r>
              <a:rPr kumimoji="1" lang="ja-JP" altLang="en-US" dirty="0" smtClean="0"/>
              <a:t>ここ数年は、</a:t>
            </a:r>
            <a:r>
              <a:rPr kumimoji="1" lang="en-US" altLang="ja-JP" dirty="0" smtClean="0"/>
              <a:t>3</a:t>
            </a:r>
            <a:r>
              <a:rPr kumimoji="1" lang="ja-JP" altLang="en-US" dirty="0" smtClean="0"/>
              <a:t>年以内に離職した介護職は、全体の</a:t>
            </a:r>
            <a:r>
              <a:rPr kumimoji="1" lang="en-US" altLang="ja-JP" dirty="0" smtClean="0"/>
              <a:t>7</a:t>
            </a:r>
            <a:r>
              <a:rPr kumimoji="1" lang="ja-JP" altLang="en-US" dirty="0" smtClean="0"/>
              <a:t>割を超えています。</a:t>
            </a:r>
            <a:endParaRPr kumimoji="1" lang="en-US" altLang="ja-JP" dirty="0"/>
          </a:p>
          <a:p>
            <a:r>
              <a:rPr kumimoji="1" lang="ja-JP" altLang="en-US" dirty="0"/>
              <a:t>その解決策として</a:t>
            </a:r>
            <a:r>
              <a:rPr kumimoji="1" lang="ja-JP" altLang="en-US" dirty="0" smtClean="0"/>
              <a:t>、</a:t>
            </a:r>
            <a:r>
              <a:rPr kumimoji="1" lang="ja-JP" altLang="en-US" dirty="0" smtClean="0"/>
              <a:t>採用側は</a:t>
            </a:r>
            <a:r>
              <a:rPr kumimoji="1" lang="ja-JP" altLang="en-US" dirty="0" smtClean="0"/>
              <a:t>無資格</a:t>
            </a:r>
            <a:r>
              <a:rPr kumimoji="1" lang="ja-JP" altLang="en-US" dirty="0"/>
              <a:t>や介護</a:t>
            </a:r>
            <a:r>
              <a:rPr kumimoji="1" lang="ja-JP" altLang="en-US" dirty="0" smtClean="0"/>
              <a:t>未経験者</a:t>
            </a:r>
            <a:r>
              <a:rPr kumimoji="1" lang="ja-JP" altLang="en-US" dirty="0" smtClean="0"/>
              <a:t>まで</a:t>
            </a:r>
            <a:r>
              <a:rPr kumimoji="1" lang="ja-JP" altLang="en-US" dirty="0" smtClean="0"/>
              <a:t>雇用</a:t>
            </a:r>
            <a:r>
              <a:rPr kumimoji="1" lang="ja-JP" altLang="en-US" dirty="0"/>
              <a:t>が進んでいます。</a:t>
            </a:r>
            <a:endParaRPr kumimoji="1" lang="en-US" altLang="ja-JP" dirty="0"/>
          </a:p>
          <a:p>
            <a:endParaRPr kumimoji="1" lang="en-US" altLang="ja-JP" dirty="0"/>
          </a:p>
          <a:p>
            <a:r>
              <a:rPr kumimoji="1" lang="ja-JP" altLang="en-US" dirty="0" smtClean="0"/>
              <a:t>以上より</a:t>
            </a:r>
            <a:r>
              <a:rPr kumimoji="1" lang="ja-JP" altLang="en-US" dirty="0" smtClean="0"/>
              <a:t>、</a:t>
            </a:r>
            <a:r>
              <a:rPr kumimoji="1" lang="ja-JP" altLang="en-US" dirty="0" smtClean="0"/>
              <a:t>今後の介護現場では、家で介護する人も、仕事として介護する人も、</a:t>
            </a:r>
            <a:r>
              <a:rPr kumimoji="1" lang="ja-JP" altLang="en-US" dirty="0" smtClean="0"/>
              <a:t>マンパワー</a:t>
            </a:r>
            <a:r>
              <a:rPr kumimoji="1" lang="ja-JP" altLang="en-US" dirty="0"/>
              <a:t>に頼らない生産効率</a:t>
            </a:r>
            <a:r>
              <a:rPr kumimoji="1" lang="ja-JP" altLang="en-US" dirty="0" smtClean="0"/>
              <a:t>が、</a:t>
            </a:r>
            <a:r>
              <a:rPr kumimoji="1" lang="ja-JP" altLang="en-US" dirty="0"/>
              <a:t>より求められていくと考えます。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4</a:t>
            </a:fld>
            <a:endParaRPr kumimoji="1" lang="ja-JP" altLang="en-US"/>
          </a:p>
        </p:txBody>
      </p:sp>
    </p:spTree>
    <p:extLst>
      <p:ext uri="{BB962C8B-B14F-4D97-AF65-F5344CB8AC3E}">
        <p14:creationId xmlns:p14="http://schemas.microsoft.com/office/powerpoint/2010/main" val="10849029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a:t>
            </a:r>
            <a:r>
              <a:rPr kumimoji="1" lang="ja-JP" altLang="en-US" dirty="0" smtClean="0"/>
              <a:t>排泄</a:t>
            </a:r>
            <a:r>
              <a:rPr kumimoji="1" lang="ja-JP" altLang="en-US" dirty="0"/>
              <a:t>リズム管理表の活用方法として、効力が認められるものの一つに</a:t>
            </a:r>
            <a:endParaRPr kumimoji="1" lang="en-US" altLang="ja-JP" dirty="0"/>
          </a:p>
          <a:p>
            <a:r>
              <a:rPr kumimoji="1" lang="ja-JP" altLang="en-US" dirty="0"/>
              <a:t>排泄介護の最適化というものがあります。</a:t>
            </a:r>
            <a:endParaRPr kumimoji="1" lang="en-US" altLang="ja-JP" dirty="0"/>
          </a:p>
          <a:p>
            <a:endParaRPr kumimoji="1" lang="en-US" altLang="ja-JP" dirty="0"/>
          </a:p>
          <a:p>
            <a:r>
              <a:rPr kumimoji="1" lang="ja-JP" altLang="en-US" dirty="0"/>
              <a:t>排泄状況による介助内容には、</a:t>
            </a:r>
            <a:r>
              <a:rPr kumimoji="1" lang="ja-JP" altLang="en-US" dirty="0" smtClean="0"/>
              <a:t>大きく</a:t>
            </a:r>
            <a:r>
              <a:rPr kumimoji="1" lang="ja-JP" altLang="en-US" dirty="0" smtClean="0"/>
              <a:t>わけて</a:t>
            </a:r>
            <a:r>
              <a:rPr kumimoji="1" lang="ja-JP" altLang="en-US" dirty="0" smtClean="0"/>
              <a:t>４つ</a:t>
            </a:r>
            <a:r>
              <a:rPr kumimoji="1" lang="ja-JP" altLang="en-US" dirty="0"/>
              <a:t>のパターンがあります。</a:t>
            </a:r>
            <a:endParaRPr kumimoji="1" lang="en-US" altLang="ja-JP" dirty="0"/>
          </a:p>
          <a:p>
            <a:r>
              <a:rPr kumimoji="1" lang="ja-JP" altLang="en-US" dirty="0"/>
              <a:t>排泄のない場合は、オムツの付け直しもしくは交換</a:t>
            </a:r>
            <a:endParaRPr kumimoji="1" lang="en-US" altLang="ja-JP" dirty="0"/>
          </a:p>
          <a:p>
            <a:r>
              <a:rPr kumimoji="1" lang="ja-JP" altLang="en-US" dirty="0"/>
              <a:t>尿の</a:t>
            </a:r>
            <a:r>
              <a:rPr kumimoji="1" lang="ja-JP" altLang="en-US" dirty="0" smtClean="0"/>
              <a:t>場合</a:t>
            </a:r>
            <a:r>
              <a:rPr kumimoji="1" lang="ja-JP" altLang="en-US" dirty="0" smtClean="0"/>
              <a:t>、特に夜間帯などのオムツ交換を素早く済ませたい場合に</a:t>
            </a:r>
            <a:r>
              <a:rPr kumimoji="1" lang="ja-JP" altLang="en-US" dirty="0" smtClean="0"/>
              <a:t>は</a:t>
            </a:r>
            <a:r>
              <a:rPr kumimoji="1" lang="ja-JP" altLang="en-US" dirty="0"/>
              <a:t>、ウェットティッシュなどによる簡易的なふき取り</a:t>
            </a:r>
            <a:endParaRPr kumimoji="1" lang="en-US" altLang="ja-JP" dirty="0"/>
          </a:p>
          <a:p>
            <a:r>
              <a:rPr kumimoji="1" lang="ja-JP" altLang="en-US" dirty="0"/>
              <a:t>便の場合は、お湯を使って</a:t>
            </a:r>
            <a:r>
              <a:rPr kumimoji="1" lang="ja-JP" altLang="en-US" dirty="0" smtClean="0"/>
              <a:t>の</a:t>
            </a:r>
            <a:r>
              <a:rPr kumimoji="1" lang="ja-JP" altLang="en-US" dirty="0" smtClean="0"/>
              <a:t>陰部のしっかりとした</a:t>
            </a:r>
            <a:r>
              <a:rPr kumimoji="1" lang="ja-JP" altLang="en-US" dirty="0" smtClean="0"/>
              <a:t>洗浄</a:t>
            </a:r>
            <a:endParaRPr kumimoji="1" lang="en-US" altLang="ja-JP" dirty="0"/>
          </a:p>
          <a:p>
            <a:r>
              <a:rPr kumimoji="1" lang="ja-JP" altLang="en-US" dirty="0"/>
              <a:t>排泄漏れが確認できた場合は、シーツや</a:t>
            </a:r>
            <a:r>
              <a:rPr kumimoji="1" lang="ja-JP" altLang="en-US" dirty="0" smtClean="0"/>
              <a:t>衣服</a:t>
            </a:r>
            <a:r>
              <a:rPr kumimoji="1" lang="ja-JP" altLang="en-US" dirty="0" smtClean="0"/>
              <a:t>までの</a:t>
            </a:r>
            <a:r>
              <a:rPr kumimoji="1" lang="ja-JP" altLang="en-US" dirty="0" smtClean="0"/>
              <a:t>交換、</a:t>
            </a:r>
            <a:r>
              <a:rPr kumimoji="1" lang="ja-JP" altLang="en-US" dirty="0" smtClean="0"/>
              <a:t>および汚染物の</a:t>
            </a:r>
            <a:r>
              <a:rPr kumimoji="1" lang="ja-JP" altLang="en-US" dirty="0" smtClean="0"/>
              <a:t>洗浄</a:t>
            </a:r>
            <a:r>
              <a:rPr kumimoji="1" lang="ja-JP" altLang="en-US" dirty="0"/>
              <a:t>が必要となります。</a:t>
            </a:r>
            <a:endParaRPr kumimoji="1" lang="en-US" altLang="ja-JP" dirty="0"/>
          </a:p>
          <a:p>
            <a:endParaRPr kumimoji="1" lang="en-US" altLang="ja-JP" dirty="0"/>
          </a:p>
          <a:p>
            <a:r>
              <a:rPr kumimoji="1" lang="ja-JP" altLang="en-US" dirty="0" smtClean="0"/>
              <a:t>これらを防ぐために、</a:t>
            </a:r>
            <a:r>
              <a:rPr kumimoji="1" lang="ja-JP" altLang="en-US" dirty="0" smtClean="0"/>
              <a:t>事前</a:t>
            </a:r>
            <a:r>
              <a:rPr kumimoji="1" lang="ja-JP" altLang="en-US" dirty="0"/>
              <a:t>に、個人個人の排泄リズムが把握できれていれば、</a:t>
            </a:r>
            <a:endParaRPr kumimoji="1" lang="en-US" altLang="ja-JP" dirty="0"/>
          </a:p>
          <a:p>
            <a:r>
              <a:rPr kumimoji="1" lang="ja-JP" altLang="en-US" dirty="0"/>
              <a:t>そのタイミングに合わせた業務スケジュールの計画をたてることができます。</a:t>
            </a:r>
            <a:endParaRPr kumimoji="1" lang="en-US" altLang="ja-JP" dirty="0"/>
          </a:p>
          <a:p>
            <a:endParaRPr kumimoji="1" lang="en-US" altLang="ja-JP" dirty="0"/>
          </a:p>
          <a:p>
            <a:r>
              <a:rPr kumimoji="1" lang="ja-JP" altLang="en-US" dirty="0"/>
              <a:t>このように、排泄リズム管理表の正確な作成は、</a:t>
            </a:r>
            <a:endParaRPr kumimoji="1" lang="en-US" altLang="ja-JP" dirty="0"/>
          </a:p>
          <a:p>
            <a:r>
              <a:rPr kumimoji="1" lang="ja-JP" altLang="en-US" dirty="0"/>
              <a:t>要介護者の負担軽減のみならず、介護者の効率を上げることにも繋がります。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40</a:t>
            </a:fld>
            <a:endParaRPr kumimoji="1" lang="ja-JP" altLang="en-US"/>
          </a:p>
        </p:txBody>
      </p:sp>
    </p:spTree>
    <p:extLst>
      <p:ext uri="{BB962C8B-B14F-4D97-AF65-F5344CB8AC3E}">
        <p14:creationId xmlns:p14="http://schemas.microsoft.com/office/powerpoint/2010/main" val="378146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排泄パターン表の自動作成を行うため、</a:t>
            </a:r>
            <a:r>
              <a:rPr kumimoji="1" lang="en-US" altLang="ja-JP" dirty="0" smtClean="0"/>
              <a:t>web</a:t>
            </a:r>
            <a:r>
              <a:rPr kumimoji="1" lang="ja-JP" altLang="en-US" dirty="0" smtClean="0"/>
              <a:t>アプリの開発を行いました。</a:t>
            </a:r>
            <a:endParaRPr kumimoji="1" lang="en-US" altLang="ja-JP" dirty="0" smtClean="0"/>
          </a:p>
          <a:p>
            <a:r>
              <a:rPr kumimoji="1" lang="ja-JP" altLang="en-US" dirty="0" smtClean="0"/>
              <a:t>ここから、</a:t>
            </a:r>
            <a:r>
              <a:rPr kumimoji="1" lang="en-US" altLang="ja-JP" dirty="0" smtClean="0"/>
              <a:t>Web</a:t>
            </a:r>
            <a:r>
              <a:rPr kumimoji="1" lang="ja-JP" altLang="en-US" dirty="0"/>
              <a:t>アプリの構想について説明します。</a:t>
            </a:r>
            <a:endParaRPr kumimoji="1" lang="en-US" altLang="ja-JP" dirty="0"/>
          </a:p>
          <a:p>
            <a:endParaRPr kumimoji="1" lang="en-US" altLang="ja-JP" dirty="0"/>
          </a:p>
          <a:p>
            <a:r>
              <a:rPr kumimoji="1" lang="ja-JP" altLang="en-US" dirty="0" smtClean="0"/>
              <a:t>通知</a:t>
            </a:r>
            <a:r>
              <a:rPr kumimoji="1" lang="ja-JP" altLang="en-US" dirty="0"/>
              <a:t>機能で得られた個人の排泄データを利用し、</a:t>
            </a:r>
            <a:endParaRPr kumimoji="1" lang="en-US" altLang="ja-JP" dirty="0"/>
          </a:p>
          <a:p>
            <a:r>
              <a:rPr kumimoji="1" lang="ja-JP" altLang="en-US" dirty="0"/>
              <a:t>従来では更新の難しかった排泄リズム管理表を自動で作成、管理します。</a:t>
            </a:r>
            <a:endParaRPr kumimoji="1" lang="en-US" altLang="ja-JP" dirty="0"/>
          </a:p>
          <a:p>
            <a:r>
              <a:rPr kumimoji="1" lang="ja-JP" altLang="en-US" dirty="0"/>
              <a:t>これは、排泄データが集まるほどに精度が高まっていくものです。</a:t>
            </a:r>
            <a:endParaRPr kumimoji="1" lang="en-US" altLang="ja-JP" dirty="0"/>
          </a:p>
          <a:p>
            <a:endParaRPr kumimoji="1" lang="en-US" altLang="ja-JP" dirty="0"/>
          </a:p>
          <a:p>
            <a:r>
              <a:rPr kumimoji="1" lang="ja-JP" altLang="en-US" dirty="0"/>
              <a:t>そして、作成された管理表をもとに、介護従事者は排泄介護のタイミングを簡単に知ることができ、</a:t>
            </a:r>
            <a:endParaRPr kumimoji="1" lang="en-US" altLang="ja-JP" dirty="0"/>
          </a:p>
          <a:p>
            <a:r>
              <a:rPr kumimoji="1" lang="ja-JP" altLang="en-US" dirty="0"/>
              <a:t>他の業務に集中して従事することも可能となります。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41</a:t>
            </a:fld>
            <a:endParaRPr kumimoji="1" lang="ja-JP" altLang="en-US"/>
          </a:p>
        </p:txBody>
      </p:sp>
    </p:spTree>
    <p:extLst>
      <p:ext uri="{BB962C8B-B14F-4D97-AF65-F5344CB8AC3E}">
        <p14:creationId xmlns:p14="http://schemas.microsoft.com/office/powerpoint/2010/main" val="297767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開発した</a:t>
            </a:r>
            <a:r>
              <a:rPr kumimoji="1" lang="en-US" altLang="ja-JP" dirty="0"/>
              <a:t>Web</a:t>
            </a:r>
            <a:r>
              <a:rPr kumimoji="1" lang="ja-JP" altLang="en-US" dirty="0"/>
              <a:t>アプリ機能の有用性を確認するため、</a:t>
            </a:r>
            <a:endParaRPr kumimoji="1" lang="en-US" altLang="ja-JP" dirty="0"/>
          </a:p>
          <a:p>
            <a:r>
              <a:rPr kumimoji="1" lang="en-US" altLang="ja-JP" dirty="0"/>
              <a:t>2018</a:t>
            </a:r>
            <a:r>
              <a:rPr kumimoji="1" lang="ja-JP" altLang="en-US" dirty="0"/>
              <a:t>年</a:t>
            </a:r>
            <a:r>
              <a:rPr kumimoji="1" lang="en-US" altLang="ja-JP" dirty="0"/>
              <a:t>5</a:t>
            </a:r>
            <a:r>
              <a:rPr kumimoji="1" lang="ja-JP" altLang="en-US" dirty="0"/>
              <a:t>月に検証実験を行いました。</a:t>
            </a:r>
            <a:endParaRPr kumimoji="1" lang="en-US" altLang="ja-JP" dirty="0"/>
          </a:p>
          <a:p>
            <a:endParaRPr kumimoji="1" lang="en-US" altLang="ja-JP" dirty="0"/>
          </a:p>
          <a:p>
            <a:r>
              <a:rPr kumimoji="1" lang="ja-JP" altLang="en-US" dirty="0"/>
              <a:t>２週間、機器を導入して排泄情報を収集し</a:t>
            </a:r>
            <a:endParaRPr kumimoji="1" lang="en-US" altLang="ja-JP" dirty="0"/>
          </a:p>
          <a:p>
            <a:r>
              <a:rPr kumimoji="1" lang="ja-JP" altLang="en-US" dirty="0"/>
              <a:t>そのデータをもとに、排泄リズム管理表を作成します。</a:t>
            </a:r>
            <a:endParaRPr kumimoji="1" lang="en-US" altLang="ja-JP" dirty="0"/>
          </a:p>
          <a:p>
            <a:r>
              <a:rPr kumimoji="1" lang="ja-JP" altLang="en-US" dirty="0"/>
              <a:t>その後３週間、自動作成された管理表の時刻にあわせて排泄介護を行い、</a:t>
            </a:r>
            <a:endParaRPr kumimoji="1" lang="en-US" altLang="ja-JP" dirty="0"/>
          </a:p>
          <a:p>
            <a:r>
              <a:rPr kumimoji="1" lang="ja-JP" altLang="en-US" dirty="0"/>
              <a:t>管理表の有効性を検証するものとなっています。</a:t>
            </a:r>
            <a:endParaRPr kumimoji="1" lang="en-US" altLang="ja-JP" dirty="0"/>
          </a:p>
          <a:p>
            <a:endParaRPr kumimoji="1" lang="en-US" altLang="ja-JP" dirty="0"/>
          </a:p>
          <a:p>
            <a:r>
              <a:rPr kumimoji="1" lang="ja-JP" altLang="en-US" dirty="0"/>
              <a:t>この実験の結果は、</a:t>
            </a:r>
            <a:endParaRPr kumimoji="1" lang="en-US" altLang="ja-JP" dirty="0"/>
          </a:p>
          <a:p>
            <a:r>
              <a:rPr kumimoji="1" lang="ja-JP" altLang="en-US" dirty="0"/>
              <a:t>管理表の排泄予測時刻と、実際の介護時に確認した排泄の有無の整合性は</a:t>
            </a:r>
            <a:endParaRPr kumimoji="1" lang="en-US" altLang="ja-JP" dirty="0"/>
          </a:p>
          <a:p>
            <a:r>
              <a:rPr kumimoji="1" lang="ja-JP" altLang="en-US" dirty="0"/>
              <a:t>約</a:t>
            </a:r>
            <a:r>
              <a:rPr kumimoji="1" lang="en-US" altLang="ja-JP" dirty="0"/>
              <a:t>72</a:t>
            </a:r>
            <a:r>
              <a:rPr kumimoji="1" lang="ja-JP" altLang="en-US" dirty="0"/>
              <a:t>％と</a:t>
            </a:r>
            <a:r>
              <a:rPr kumimoji="1" lang="ja-JP" altLang="en-US" dirty="0" smtClean="0"/>
              <a:t>、</a:t>
            </a:r>
            <a:r>
              <a:rPr kumimoji="1" lang="ja-JP" altLang="en-US" dirty="0" smtClean="0"/>
              <a:t>現場での運用に支障が出るような、</a:t>
            </a:r>
            <a:r>
              <a:rPr kumimoji="1" lang="ja-JP" altLang="en-US" dirty="0" smtClean="0"/>
              <a:t>大きな</a:t>
            </a:r>
            <a:r>
              <a:rPr kumimoji="1" lang="ja-JP" altLang="en-US" dirty="0"/>
              <a:t>差が見られなかったことから、</a:t>
            </a:r>
            <a:r>
              <a:rPr kumimoji="1" lang="en-US" altLang="ja-JP" dirty="0"/>
              <a:t>Web</a:t>
            </a:r>
            <a:r>
              <a:rPr kumimoji="1" lang="ja-JP" altLang="en-US" dirty="0"/>
              <a:t>アプリの有用性を確認しました。</a:t>
            </a:r>
            <a:endParaRPr kumimoji="1" lang="en-US" altLang="ja-JP" dirty="0"/>
          </a:p>
          <a:p>
            <a:endParaRPr kumimoji="1" lang="en-US" altLang="ja-JP" dirty="0"/>
          </a:p>
          <a:p>
            <a:r>
              <a:rPr kumimoji="1" lang="ja-JP" altLang="en-US" dirty="0" smtClean="0"/>
              <a:t>今後、</a:t>
            </a:r>
            <a:r>
              <a:rPr kumimoji="1" lang="ja-JP" altLang="en-US" dirty="0" smtClean="0"/>
              <a:t>収集</a:t>
            </a:r>
            <a:r>
              <a:rPr kumimoji="1" lang="ja-JP" altLang="en-US" dirty="0"/>
              <a:t>するデータ量がさらに長期になることで、自動</a:t>
            </a:r>
            <a:r>
              <a:rPr kumimoji="1" lang="ja-JP" altLang="en-US" dirty="0" smtClean="0"/>
              <a:t>作成</a:t>
            </a:r>
            <a:r>
              <a:rPr kumimoji="1" lang="ja-JP" altLang="en-US" dirty="0" smtClean="0"/>
              <a:t>機能</a:t>
            </a:r>
            <a:r>
              <a:rPr kumimoji="1" lang="ja-JP" altLang="en-US" dirty="0" smtClean="0"/>
              <a:t>の</a:t>
            </a:r>
            <a:r>
              <a:rPr kumimoji="1" lang="ja-JP" altLang="en-US" dirty="0"/>
              <a:t>精度は高まっていくことから、</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このアプリ開発の目的である、要介護者ひとりひとり異なる排泄周期に対応することは達成できたと考えます。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42</a:t>
            </a:fld>
            <a:endParaRPr kumimoji="1" lang="ja-JP" altLang="en-US"/>
          </a:p>
        </p:txBody>
      </p:sp>
    </p:spTree>
    <p:extLst>
      <p:ext uri="{BB962C8B-B14F-4D97-AF65-F5344CB8AC3E}">
        <p14:creationId xmlns:p14="http://schemas.microsoft.com/office/powerpoint/2010/main" val="23276650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こちらが、実際のアプリで生成されたグラフになります。</a:t>
            </a:r>
            <a:endParaRPr kumimoji="1" lang="en-US" altLang="ja-JP" dirty="0" smtClean="0"/>
          </a:p>
          <a:p>
            <a:r>
              <a:rPr kumimoji="1" lang="ja-JP" altLang="en-US" dirty="0" smtClean="0"/>
              <a:t>横軸は</a:t>
            </a:r>
            <a:r>
              <a:rPr kumimoji="1" lang="en-US" altLang="ja-JP" dirty="0" smtClean="0"/>
              <a:t>24</a:t>
            </a:r>
            <a:r>
              <a:rPr kumimoji="1" lang="ja-JP" altLang="en-US" dirty="0" smtClean="0"/>
              <a:t>時間軸を表しており、縦軸は、各時間帯で何回排泄されたかを表しています。</a:t>
            </a:r>
            <a:endParaRPr kumimoji="1" lang="en-US" altLang="ja-JP" dirty="0" smtClean="0"/>
          </a:p>
          <a:p>
            <a:endParaRPr kumimoji="1" lang="en-US" altLang="ja-JP" dirty="0" smtClean="0"/>
          </a:p>
          <a:p>
            <a:r>
              <a:rPr kumimoji="1" lang="ja-JP" altLang="en-US" dirty="0" smtClean="0"/>
              <a:t>まず左側のグラフから説明します。</a:t>
            </a:r>
            <a:endParaRPr kumimoji="1" lang="en-US" altLang="ja-JP" dirty="0" smtClean="0"/>
          </a:p>
          <a:p>
            <a:r>
              <a:rPr kumimoji="1" lang="ja-JP" altLang="en-US" dirty="0" smtClean="0"/>
              <a:t>垢ラインの縦線は、現在この施設で行われているオムツ交換タイミングを表しており、</a:t>
            </a:r>
            <a:endParaRPr kumimoji="1" lang="en-US" altLang="ja-JP" dirty="0" smtClean="0"/>
          </a:p>
          <a:p>
            <a:r>
              <a:rPr kumimoji="1" lang="ja-JP" altLang="en-US" dirty="0" smtClean="0"/>
              <a:t>二重丸は、この棒グラフの結果から、本製品として提案できる、適切なオムツ交換タイミングになります。</a:t>
            </a:r>
            <a:endParaRPr kumimoji="1" lang="en-US" altLang="ja-JP" dirty="0" smtClean="0"/>
          </a:p>
          <a:p>
            <a:r>
              <a:rPr kumimoji="1" lang="ja-JP" altLang="en-US" dirty="0" smtClean="0"/>
              <a:t>このように、現在施設で行われているオムツ交換タイミングと実際の排泄時間がずれていることがわかります。</a:t>
            </a:r>
            <a:endParaRPr kumimoji="1" lang="en-US" altLang="ja-JP" dirty="0" smtClean="0"/>
          </a:p>
          <a:p>
            <a:endParaRPr kumimoji="1" lang="en-US" altLang="ja-JP" dirty="0" smtClean="0"/>
          </a:p>
          <a:p>
            <a:r>
              <a:rPr kumimoji="1" lang="ja-JP" altLang="en-US" dirty="0" smtClean="0"/>
              <a:t>また、右側のグラフは、要介護者の</a:t>
            </a:r>
            <a:r>
              <a:rPr kumimoji="1" lang="en-US" altLang="ja-JP" dirty="0" smtClean="0"/>
              <a:t>3</a:t>
            </a:r>
            <a:r>
              <a:rPr kumimoji="1" lang="ja-JP" altLang="en-US" dirty="0" smtClean="0"/>
              <a:t>週間分のデータを取得した際のグラフです。</a:t>
            </a:r>
            <a:endParaRPr kumimoji="1" lang="en-US" altLang="ja-JP" dirty="0" smtClean="0"/>
          </a:p>
          <a:p>
            <a:r>
              <a:rPr kumimoji="1" lang="ja-JP" altLang="en-US" dirty="0" smtClean="0"/>
              <a:t>赤丸が、この施設がこの要介護者に対して約</a:t>
            </a:r>
            <a:r>
              <a:rPr kumimoji="1" lang="en-US" altLang="ja-JP" dirty="0" smtClean="0"/>
              <a:t>1</a:t>
            </a:r>
            <a:r>
              <a:rPr kumimoji="1" lang="ja-JP" altLang="en-US" dirty="0" smtClean="0"/>
              <a:t>年かけて行なった、</a:t>
            </a:r>
            <a:endParaRPr kumimoji="1" lang="en-US" altLang="ja-JP" dirty="0" smtClean="0"/>
          </a:p>
          <a:p>
            <a:r>
              <a:rPr kumimoji="1" lang="ja-JP" altLang="en-US" dirty="0" smtClean="0"/>
              <a:t>排泄パターンになります。</a:t>
            </a:r>
            <a:endParaRPr kumimoji="1" lang="en-US" altLang="ja-JP" dirty="0" smtClean="0"/>
          </a:p>
          <a:p>
            <a:r>
              <a:rPr kumimoji="1" lang="ja-JP" altLang="en-US" dirty="0" smtClean="0"/>
              <a:t>ご覧の通り、３週間で作成した本製品の排泄パターン表と、</a:t>
            </a:r>
            <a:endParaRPr kumimoji="1" lang="en-US" altLang="ja-JP" dirty="0" smtClean="0"/>
          </a:p>
          <a:p>
            <a:r>
              <a:rPr kumimoji="1" lang="ja-JP" altLang="en-US" dirty="0" smtClean="0"/>
              <a:t>この施設が約一年かけて作成した排泄パターン表が、ほぼ一致していることがわかります。</a:t>
            </a:r>
            <a:endParaRPr kumimoji="1" lang="en-US" altLang="ja-JP" dirty="0" smtClean="0"/>
          </a:p>
          <a:p>
            <a:r>
              <a:rPr kumimoji="1" lang="ja-JP" altLang="en-US" dirty="0" smtClean="0"/>
              <a:t>この結果よりこの施設からは、</a:t>
            </a:r>
            <a:endParaRPr kumimoji="1" lang="en-US" altLang="ja-JP" dirty="0" smtClean="0"/>
          </a:p>
          <a:p>
            <a:r>
              <a:rPr kumimoji="1" lang="ja-JP" altLang="en-US" dirty="0" smtClean="0"/>
              <a:t>「パターン表作成において大変な時間短縮になる」</a:t>
            </a:r>
            <a:endParaRPr kumimoji="1" lang="en-US" altLang="ja-JP" dirty="0" smtClean="0"/>
          </a:p>
          <a:p>
            <a:r>
              <a:rPr kumimoji="1" lang="ja-JP" altLang="en-US" dirty="0" smtClean="0"/>
              <a:t>「このパターン表は、この施設でもベテランの職員が作成した。しかしこの製品があれば、</a:t>
            </a:r>
            <a:endParaRPr kumimoji="1" lang="en-US" altLang="ja-JP" dirty="0" smtClean="0"/>
          </a:p>
          <a:p>
            <a:r>
              <a:rPr kumimoji="1" lang="ja-JP" altLang="en-US" dirty="0" smtClean="0"/>
              <a:t>最悪この職員が辞めたとしても、施設として同等のケアを提供し続けられる」</a:t>
            </a:r>
            <a:endParaRPr kumimoji="1" lang="en-US" altLang="ja-JP" dirty="0" smtClean="0"/>
          </a:p>
          <a:p>
            <a:r>
              <a:rPr kumimoji="1" lang="ja-JP" altLang="en-US" dirty="0" smtClean="0"/>
              <a:t>と、好評価をいただきました。</a:t>
            </a:r>
            <a:endParaRPr kumimoji="1" lang="en-US" altLang="ja-JP" dirty="0" smtClean="0"/>
          </a:p>
          <a:p>
            <a:endParaRPr kumimoji="1" lang="en-US" altLang="ja-JP" dirty="0" smtClean="0"/>
          </a:p>
          <a:p>
            <a:r>
              <a:rPr kumimoji="1" lang="ja-JP" altLang="en-US" dirty="0" smtClean="0"/>
              <a:t>この結果より、排泄パターン表の自動生成機能は、現場の運用に耐えられるものを開発できたといえます。</a:t>
            </a:r>
            <a:endParaRPr kumimoji="1" lang="en-US" altLang="ja-JP" dirty="0" smtClean="0"/>
          </a:p>
          <a:p>
            <a:r>
              <a:rPr kumimoji="1" lang="ja-JP" altLang="en-US" dirty="0" smtClean="0"/>
              <a:t>またそれにより、</a:t>
            </a:r>
            <a:r>
              <a:rPr kumimoji="1" lang="en-US" altLang="ja-JP" dirty="0" smtClean="0"/>
              <a:t>P-</a:t>
            </a:r>
            <a:r>
              <a:rPr kumimoji="1" lang="en-US" altLang="ja-JP" dirty="0" err="1" smtClean="0"/>
              <a:t>mshell</a:t>
            </a:r>
            <a:r>
              <a:rPr kumimoji="1" lang="ja-JP" altLang="en-US" dirty="0" smtClean="0"/>
              <a:t>モデルにおけるインシデントとして定義した、</a:t>
            </a:r>
            <a:endParaRPr kumimoji="1" lang="en-US" altLang="ja-JP" dirty="0" smtClean="0"/>
          </a:p>
          <a:p>
            <a:r>
              <a:rPr kumimoji="1" lang="ja-JP" altLang="en-US" dirty="0" smtClean="0"/>
              <a:t>オムツ交換の空振りや、尿便漏れのリスクを減少する可能性があります。</a:t>
            </a:r>
            <a:endParaRPr kumimoji="1" lang="en-US" altLang="ja-JP" dirty="0" smtClean="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43</a:t>
            </a:fld>
            <a:endParaRPr kumimoji="1" lang="ja-JP" altLang="en-US"/>
          </a:p>
        </p:txBody>
      </p:sp>
    </p:spTree>
    <p:extLst>
      <p:ext uri="{BB962C8B-B14F-4D97-AF65-F5344CB8AC3E}">
        <p14:creationId xmlns:p14="http://schemas.microsoft.com/office/powerpoint/2010/main" val="2327665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以上により、</a:t>
            </a:r>
            <a:r>
              <a:rPr kumimoji="1" lang="ja-JP" altLang="en-US" dirty="0" smtClean="0"/>
              <a:t>本研究</a:t>
            </a:r>
            <a:r>
              <a:rPr kumimoji="1" lang="ja-JP" altLang="en-US" dirty="0" smtClean="0"/>
              <a:t>で取り扱う排泄介護、特にオムツ交換における</a:t>
            </a:r>
            <a:r>
              <a:rPr kumimoji="1" lang="ja-JP" altLang="en-US" dirty="0" smtClean="0"/>
              <a:t>インシデント</a:t>
            </a:r>
            <a:r>
              <a:rPr kumimoji="1" lang="ja-JP" altLang="en-US" dirty="0" smtClean="0"/>
              <a:t>である、</a:t>
            </a:r>
            <a:endParaRPr kumimoji="1" lang="en-US" altLang="ja-JP" dirty="0" smtClean="0"/>
          </a:p>
          <a:p>
            <a:r>
              <a:rPr kumimoji="1" lang="ja-JP" altLang="en-US" dirty="0" smtClean="0"/>
              <a:t>おむつ内に排泄がないにも関わらず、おむつを開けてしまうことで要介護者</a:t>
            </a:r>
            <a:r>
              <a:rPr kumimoji="1" lang="ja-JP" altLang="en-US" dirty="0" smtClean="0"/>
              <a:t>の</a:t>
            </a:r>
            <a:r>
              <a:rPr kumimoji="1" lang="ja-JP" altLang="en-US" dirty="0" smtClean="0"/>
              <a:t>体調不良</a:t>
            </a:r>
            <a:r>
              <a:rPr kumimoji="1" lang="ja-JP" altLang="en-US" dirty="0" smtClean="0"/>
              <a:t>を</a:t>
            </a:r>
            <a:r>
              <a:rPr kumimoji="1" lang="ja-JP" altLang="en-US" dirty="0" smtClean="0"/>
              <a:t>招いたり、就寝中であれば睡眠阻害になってしまうことと、</a:t>
            </a:r>
            <a:endParaRPr kumimoji="1" lang="en-US" altLang="ja-JP" dirty="0" smtClean="0"/>
          </a:p>
          <a:p>
            <a:r>
              <a:rPr kumimoji="1" lang="ja-JP" altLang="en-US" dirty="0" smtClean="0"/>
              <a:t>オムツ内に排泄があったがすぐに気づけず放置してしまい、結果として尿便がおむつから漏れ</a:t>
            </a:r>
            <a:r>
              <a:rPr kumimoji="1" lang="ja-JP" altLang="en-US" dirty="0" smtClean="0"/>
              <a:t>てしま</a:t>
            </a:r>
            <a:r>
              <a:rPr kumimoji="1" lang="ja-JP" altLang="en-US" dirty="0" smtClean="0"/>
              <a:t>う</a:t>
            </a:r>
            <a:r>
              <a:rPr kumimoji="1" lang="ja-JP" altLang="en-US" dirty="0" smtClean="0"/>
              <a:t>こと</a:t>
            </a:r>
            <a:r>
              <a:rPr kumimoji="1" lang="ja-JP" altLang="en-US" dirty="0" smtClean="0"/>
              <a:t>、</a:t>
            </a:r>
            <a:endParaRPr kumimoji="1" lang="en-US" altLang="ja-JP" dirty="0" smtClean="0"/>
          </a:p>
          <a:p>
            <a:r>
              <a:rPr kumimoji="1" lang="ja-JP" altLang="en-US" dirty="0" smtClean="0"/>
              <a:t>この</a:t>
            </a:r>
            <a:r>
              <a:rPr kumimoji="1" lang="en-US" altLang="ja-JP" dirty="0" smtClean="0"/>
              <a:t>2</a:t>
            </a:r>
            <a:r>
              <a:rPr kumimoji="1" lang="ja-JP" altLang="en-US" dirty="0" smtClean="0"/>
              <a:t>つ</a:t>
            </a:r>
            <a:r>
              <a:rPr kumimoji="1" lang="ja-JP" altLang="en-US" dirty="0" smtClean="0"/>
              <a:t>の</a:t>
            </a:r>
            <a:r>
              <a:rPr kumimoji="1" lang="ja-JP" altLang="en-US" dirty="0" smtClean="0"/>
              <a:t>インシデント</a:t>
            </a:r>
            <a:r>
              <a:rPr kumimoji="1" lang="ja-JP" altLang="en-US" dirty="0" smtClean="0"/>
              <a:t>を防ぐ可能性がある製品を、開発できたといえます。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44</a:t>
            </a:fld>
            <a:endParaRPr kumimoji="1" lang="ja-JP" altLang="en-US"/>
          </a:p>
        </p:txBody>
      </p:sp>
    </p:spTree>
    <p:extLst>
      <p:ext uri="{BB962C8B-B14F-4D97-AF65-F5344CB8AC3E}">
        <p14:creationId xmlns:p14="http://schemas.microsoft.com/office/powerpoint/2010/main" val="1815438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以上から、</a:t>
            </a:r>
            <a:r>
              <a:rPr kumimoji="1" lang="ja-JP" altLang="en-US" dirty="0" smtClean="0"/>
              <a:t>要介護者へのケア内容だけでなく、介護者の業務負担も包括的に考慮し、</a:t>
            </a:r>
            <a:endParaRPr kumimoji="1" lang="en-US" altLang="ja-JP" dirty="0" smtClean="0"/>
          </a:p>
          <a:p>
            <a:r>
              <a:rPr kumimoji="1" lang="ja-JP" altLang="en-US" dirty="0" smtClean="0"/>
              <a:t>ベッド</a:t>
            </a:r>
            <a:r>
              <a:rPr kumimoji="1" lang="ja-JP" altLang="en-US" dirty="0"/>
              <a:t>に敷くだけで誰でも</a:t>
            </a:r>
            <a:r>
              <a:rPr kumimoji="1" lang="ja-JP" altLang="en-US" dirty="0" smtClean="0"/>
              <a:t>使える</a:t>
            </a:r>
            <a:r>
              <a:rPr kumimoji="1" lang="ja-JP" altLang="en-US" dirty="0" smtClean="0"/>
              <a:t>、</a:t>
            </a:r>
            <a:r>
              <a:rPr kumimoji="1" lang="ja-JP" altLang="en-US" dirty="0" smtClean="0"/>
              <a:t>適用</a:t>
            </a:r>
            <a:r>
              <a:rPr kumimoji="1" lang="ja-JP" altLang="en-US" dirty="0"/>
              <a:t>範囲の広い福祉介護用具の開発と</a:t>
            </a:r>
            <a:endParaRPr kumimoji="1" lang="en-US" altLang="ja-JP" dirty="0"/>
          </a:p>
          <a:p>
            <a:r>
              <a:rPr kumimoji="1" lang="ja-JP" altLang="en-US" dirty="0"/>
              <a:t>現場での運用に有効な福祉介護用具開発の検証を行うことを達成したと考えます。</a:t>
            </a:r>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45</a:t>
            </a:fld>
            <a:endParaRPr kumimoji="1" lang="ja-JP" altLang="en-US"/>
          </a:p>
        </p:txBody>
      </p:sp>
    </p:spTree>
    <p:extLst>
      <p:ext uri="{BB962C8B-B14F-4D97-AF65-F5344CB8AC3E}">
        <p14:creationId xmlns:p14="http://schemas.microsoft.com/office/powerpoint/2010/main" val="19606720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研究内容の最後に、この完成した製品が介護現場において正しく認識されるための製品価値の共有方法について説明します。</a:t>
            </a:r>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46</a:t>
            </a:fld>
            <a:endParaRPr kumimoji="1" lang="ja-JP" altLang="en-US"/>
          </a:p>
        </p:txBody>
      </p:sp>
    </p:spTree>
    <p:extLst>
      <p:ext uri="{BB962C8B-B14F-4D97-AF65-F5344CB8AC3E}">
        <p14:creationId xmlns:p14="http://schemas.microsoft.com/office/powerpoint/2010/main" val="268820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商品価値の説明工夫が必要であると考えている理由は、</a:t>
            </a:r>
            <a:endParaRPr kumimoji="1" lang="en-US" altLang="ja-JP" dirty="0"/>
          </a:p>
          <a:p>
            <a:r>
              <a:rPr kumimoji="1" lang="ja-JP" altLang="en-US" dirty="0"/>
              <a:t>訴求する人の立場や、介護業務に対する理解度の有無によって、</a:t>
            </a:r>
            <a:endParaRPr kumimoji="1" lang="en-US" altLang="ja-JP" dirty="0"/>
          </a:p>
          <a:p>
            <a:r>
              <a:rPr kumimoji="1" lang="ja-JP" altLang="en-US" dirty="0"/>
              <a:t>商品価値の見出し方が異なると考えているためです。</a:t>
            </a:r>
            <a:endParaRPr kumimoji="1" lang="en-US" altLang="ja-JP" dirty="0"/>
          </a:p>
          <a:p>
            <a:endParaRPr kumimoji="1" lang="en-US" altLang="ja-JP" dirty="0"/>
          </a:p>
          <a:p>
            <a:r>
              <a:rPr kumimoji="1" lang="ja-JP" altLang="en-US" dirty="0"/>
              <a:t>介護施設を利用する要介護者およびその家族にとっては、</a:t>
            </a:r>
            <a:endParaRPr kumimoji="1" lang="en-US" altLang="ja-JP" dirty="0"/>
          </a:p>
          <a:p>
            <a:r>
              <a:rPr kumimoji="1" lang="ja-JP" altLang="en-US" dirty="0"/>
              <a:t>どんな介護を受ける事ができるかという観点から、</a:t>
            </a:r>
            <a:endParaRPr kumimoji="1" lang="en-US" altLang="ja-JP" dirty="0"/>
          </a:p>
          <a:p>
            <a:r>
              <a:rPr kumimoji="1" lang="ja-JP" altLang="en-US" dirty="0"/>
              <a:t>製品は施設の設備であり、介護内容の違いとして捉えます。</a:t>
            </a:r>
            <a:endParaRPr kumimoji="1" lang="en-US" altLang="ja-JP" dirty="0"/>
          </a:p>
          <a:p>
            <a:endParaRPr kumimoji="1" lang="en-US" altLang="ja-JP" dirty="0"/>
          </a:p>
          <a:p>
            <a:r>
              <a:rPr kumimoji="1" lang="ja-JP" altLang="en-US" dirty="0" smtClean="0"/>
              <a:t>介護者</a:t>
            </a:r>
            <a:r>
              <a:rPr kumimoji="1" lang="ja-JP" altLang="en-US" dirty="0"/>
              <a:t>にとっては</a:t>
            </a:r>
            <a:endParaRPr kumimoji="1" lang="en-US" altLang="ja-JP" dirty="0"/>
          </a:p>
          <a:p>
            <a:r>
              <a:rPr kumimoji="1" lang="ja-JP" altLang="en-US" dirty="0" smtClean="0"/>
              <a:t>自分たちが</a:t>
            </a:r>
            <a:r>
              <a:rPr kumimoji="1" lang="ja-JP" altLang="en-US" dirty="0" smtClean="0"/>
              <a:t>どんな</a:t>
            </a:r>
            <a:r>
              <a:rPr kumimoji="1" lang="ja-JP" altLang="en-US" dirty="0"/>
              <a:t>介護を提供できるかという観点から、</a:t>
            </a:r>
            <a:endParaRPr kumimoji="1" lang="en-US" altLang="ja-JP" dirty="0"/>
          </a:p>
          <a:p>
            <a:r>
              <a:rPr kumimoji="1" lang="ja-JP" altLang="en-US" dirty="0"/>
              <a:t>製品を使う事によって、業務がどう変化するのか、</a:t>
            </a:r>
            <a:endParaRPr kumimoji="1" lang="en-US" altLang="ja-JP" dirty="0"/>
          </a:p>
          <a:p>
            <a:r>
              <a:rPr kumimoji="1" lang="ja-JP" altLang="en-US" dirty="0"/>
              <a:t>ひいては、利用者にとって良い影響を与えられるのかを重要視します。</a:t>
            </a:r>
            <a:endParaRPr kumimoji="1" lang="en-US" altLang="ja-JP" dirty="0"/>
          </a:p>
          <a:p>
            <a:endParaRPr kumimoji="1" lang="en-US" altLang="ja-JP" dirty="0"/>
          </a:p>
          <a:p>
            <a:r>
              <a:rPr kumimoji="1" lang="ja-JP" altLang="en-US" dirty="0"/>
              <a:t>さらに、施設経営者にとっては、</a:t>
            </a:r>
            <a:endParaRPr kumimoji="1" lang="en-US" altLang="ja-JP" dirty="0"/>
          </a:p>
          <a:p>
            <a:r>
              <a:rPr kumimoji="1" lang="ja-JP" altLang="en-US" dirty="0"/>
              <a:t>製品導入による経営の効率化や利益を鑑み、</a:t>
            </a:r>
            <a:endParaRPr kumimoji="1" lang="en-US" altLang="ja-JP" dirty="0"/>
          </a:p>
          <a:p>
            <a:r>
              <a:rPr kumimoji="1" lang="ja-JP" altLang="en-US" dirty="0"/>
              <a:t>魅力ある介護、魅力ある施設となるかを判断します。</a:t>
            </a:r>
            <a:endParaRPr kumimoji="1" lang="en-US" altLang="ja-JP" dirty="0"/>
          </a:p>
          <a:p>
            <a:endParaRPr kumimoji="1" lang="en-US" altLang="ja-JP" dirty="0"/>
          </a:p>
          <a:p>
            <a:r>
              <a:rPr kumimoji="1" lang="ja-JP" altLang="en-US" dirty="0"/>
              <a:t>よって、製品の価値を説明するにあたっては、</a:t>
            </a:r>
            <a:endParaRPr kumimoji="1" lang="en-US" altLang="ja-JP" dirty="0"/>
          </a:p>
          <a:p>
            <a:r>
              <a:rPr kumimoji="1" lang="ja-JP" altLang="en-US" dirty="0"/>
              <a:t>相手によって情報の切り出し方を考える必要があると考えます</a:t>
            </a:r>
            <a:r>
              <a:rPr kumimoji="1" lang="ja-JP" altLang="en-US" dirty="0" smtClean="0"/>
              <a:t>。</a:t>
            </a:r>
            <a:endParaRPr kumimoji="1" lang="en-US" altLang="ja-JP" dirty="0" smtClean="0"/>
          </a:p>
          <a:p>
            <a:endParaRPr kumimoji="1" lang="en-US" altLang="ja-JP" dirty="0" smtClean="0"/>
          </a:p>
          <a:p>
            <a:r>
              <a:rPr kumimoji="1" lang="ja-JP" altLang="en-US" dirty="0" smtClean="0"/>
              <a:t>これらの対策として、製品名の見直しや、キャッチコピーの作成などを行いました。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47</a:t>
            </a:fld>
            <a:endParaRPr kumimoji="1" lang="ja-JP" altLang="en-US"/>
          </a:p>
        </p:txBody>
      </p:sp>
    </p:spTree>
    <p:extLst>
      <p:ext uri="{BB962C8B-B14F-4D97-AF65-F5344CB8AC3E}">
        <p14:creationId xmlns:p14="http://schemas.microsoft.com/office/powerpoint/2010/main" val="1543506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a:t>
            </a:r>
            <a:r>
              <a:rPr kumimoji="1" lang="ja-JP" altLang="en-US" dirty="0" smtClean="0"/>
              <a:t>、</a:t>
            </a:r>
            <a:r>
              <a:rPr kumimoji="1" lang="ja-JP" altLang="en-US" dirty="0"/>
              <a:t>製品価値の特長を説明するため</a:t>
            </a:r>
            <a:r>
              <a:rPr kumimoji="1" lang="ja-JP" altLang="en-US" dirty="0" smtClean="0"/>
              <a:t>に</a:t>
            </a:r>
            <a:r>
              <a:rPr kumimoji="1" lang="ja-JP" altLang="en-US" dirty="0" smtClean="0"/>
              <a:t>、表現の自由度の高い、アニメーション動画</a:t>
            </a:r>
            <a:r>
              <a:rPr kumimoji="1" lang="ja-JP" altLang="en-US" dirty="0" smtClean="0"/>
              <a:t>を作成</a:t>
            </a:r>
            <a:r>
              <a:rPr kumimoji="1" lang="ja-JP" altLang="en-US" dirty="0"/>
              <a:t>しました。</a:t>
            </a:r>
            <a:endParaRPr kumimoji="1" lang="en-US" altLang="ja-JP" dirty="0"/>
          </a:p>
          <a:p>
            <a:endParaRPr kumimoji="1" lang="en-US" altLang="ja-JP" dirty="0"/>
          </a:p>
          <a:p>
            <a:r>
              <a:rPr kumimoji="1" lang="ja-JP" altLang="en-US" dirty="0" smtClean="0"/>
              <a:t>今回は</a:t>
            </a:r>
            <a:r>
              <a:rPr kumimoji="1" lang="ja-JP" altLang="en-US" dirty="0" smtClean="0"/>
              <a:t>アニメーション</a:t>
            </a:r>
            <a:r>
              <a:rPr kumimoji="1" lang="ja-JP" altLang="en-US" dirty="0"/>
              <a:t>の動画を作成しました。</a:t>
            </a:r>
            <a:endParaRPr kumimoji="1" lang="en-US" altLang="ja-JP" dirty="0"/>
          </a:p>
          <a:p>
            <a:r>
              <a:rPr kumimoji="1" lang="ja-JP" altLang="en-US" dirty="0"/>
              <a:t>この動画は、施設経営者など、介護業務自体の理解度</a:t>
            </a:r>
            <a:r>
              <a:rPr kumimoji="1" lang="ja-JP" altLang="en-US" dirty="0" smtClean="0"/>
              <a:t>が</a:t>
            </a:r>
            <a:r>
              <a:rPr kumimoji="1" lang="ja-JP" altLang="en-US" dirty="0" smtClean="0"/>
              <a:t>あまりない可能性のある</a:t>
            </a:r>
            <a:r>
              <a:rPr kumimoji="1" lang="ja-JP" altLang="en-US" dirty="0" smtClean="0"/>
              <a:t>層</a:t>
            </a:r>
            <a:r>
              <a:rPr kumimoji="1" lang="ja-JP" altLang="en-US" dirty="0"/>
              <a:t>をターゲットとし</a:t>
            </a:r>
            <a:endParaRPr kumimoji="1" lang="en-US" altLang="ja-JP" dirty="0"/>
          </a:p>
          <a:p>
            <a:r>
              <a:rPr kumimoji="1" lang="ja-JP" altLang="en-US" dirty="0"/>
              <a:t>介護の実態と導入による効果を簡潔に説明した内容となります</a:t>
            </a:r>
            <a:r>
              <a:rPr kumimoji="1" lang="ja-JP" altLang="en-US" dirty="0" smtClean="0"/>
              <a:t>。</a:t>
            </a:r>
            <a:endParaRPr kumimoji="1" lang="en-US" altLang="ja-JP" dirty="0" smtClean="0"/>
          </a:p>
          <a:p>
            <a:endParaRPr kumimoji="1" lang="en-US" altLang="ja-JP" dirty="0" smtClean="0"/>
          </a:p>
          <a:p>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48</a:t>
            </a:fld>
            <a:endParaRPr kumimoji="1" lang="ja-JP" altLang="en-US"/>
          </a:p>
        </p:txBody>
      </p:sp>
    </p:spTree>
    <p:extLst>
      <p:ext uri="{BB962C8B-B14F-4D97-AF65-F5344CB8AC3E}">
        <p14:creationId xmlns:p14="http://schemas.microsoft.com/office/powerpoint/2010/main" val="1711434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こちらが、その動画になります</a:t>
            </a:r>
            <a:r>
              <a:rPr kumimoji="1" lang="ja-JP" altLang="en-US" dirty="0" smtClean="0"/>
              <a:t>。</a:t>
            </a:r>
            <a:r>
              <a:rPr kumimoji="1" lang="ja-JP" altLang="en-US" dirty="0" smtClean="0"/>
              <a:t>ご覧ください。</a:t>
            </a:r>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49</a:t>
            </a:fld>
            <a:endParaRPr kumimoji="1" lang="ja-JP" altLang="en-US"/>
          </a:p>
        </p:txBody>
      </p:sp>
    </p:spTree>
    <p:extLst>
      <p:ext uri="{BB962C8B-B14F-4D97-AF65-F5344CB8AC3E}">
        <p14:creationId xmlns:p14="http://schemas.microsoft.com/office/powerpoint/2010/main" val="582007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そのためには、福祉介護用具分野へ</a:t>
            </a:r>
            <a:r>
              <a:rPr kumimoji="1" lang="ja-JP" altLang="en-US" dirty="0" smtClean="0"/>
              <a:t>の先端技術</a:t>
            </a:r>
            <a:r>
              <a:rPr kumimoji="1" lang="ja-JP" altLang="en-US" dirty="0"/>
              <a:t>の導入が必要不可欠です。</a:t>
            </a:r>
            <a:endParaRPr kumimoji="1" lang="en-US" altLang="ja-JP" dirty="0"/>
          </a:p>
          <a:p>
            <a:endParaRPr kumimoji="1" lang="en-US" altLang="ja-JP" dirty="0"/>
          </a:p>
          <a:p>
            <a:r>
              <a:rPr kumimoji="1" lang="ja-JP" altLang="en-US" dirty="0"/>
              <a:t>福祉介護用具の始まりは、</a:t>
            </a:r>
            <a:endParaRPr kumimoji="1" lang="en-US" altLang="ja-JP" dirty="0"/>
          </a:p>
          <a:p>
            <a:r>
              <a:rPr kumimoji="1" lang="ja-JP" altLang="en-US" dirty="0" smtClean="0"/>
              <a:t>左側の絵にある、</a:t>
            </a:r>
            <a:r>
              <a:rPr kumimoji="1" lang="en-US" altLang="ja-JP" dirty="0" smtClean="0"/>
              <a:t>17</a:t>
            </a:r>
            <a:r>
              <a:rPr kumimoji="1" lang="ja-JP" altLang="en-US" dirty="0"/>
              <a:t>世紀の絵巻に登場するような</a:t>
            </a:r>
            <a:r>
              <a:rPr kumimoji="1" lang="ja-JP" altLang="en-US" dirty="0" smtClean="0"/>
              <a:t>、</a:t>
            </a:r>
            <a:r>
              <a:rPr kumimoji="1" lang="ja-JP" altLang="en-US" dirty="0" smtClean="0"/>
              <a:t>車椅子の原型である、</a:t>
            </a:r>
            <a:r>
              <a:rPr kumimoji="1" lang="ja-JP" altLang="en-US" dirty="0" smtClean="0"/>
              <a:t>土車</a:t>
            </a:r>
            <a:r>
              <a:rPr kumimoji="1" lang="ja-JP" altLang="en-US" dirty="0"/>
              <a:t>であるとされています。</a:t>
            </a:r>
            <a:endParaRPr kumimoji="1" lang="en-US" altLang="ja-JP" dirty="0"/>
          </a:p>
          <a:p>
            <a:endParaRPr kumimoji="1" lang="en-US" altLang="ja-JP" dirty="0"/>
          </a:p>
          <a:p>
            <a:r>
              <a:rPr kumimoji="1" lang="en-US" altLang="ja-JP" dirty="0"/>
              <a:t>19</a:t>
            </a:r>
            <a:r>
              <a:rPr kumimoji="1" lang="ja-JP" altLang="en-US" dirty="0"/>
              <a:t>世紀では</a:t>
            </a:r>
            <a:r>
              <a:rPr kumimoji="1" lang="ja-JP" altLang="en-US" dirty="0" smtClean="0"/>
              <a:t>、</a:t>
            </a:r>
            <a:r>
              <a:rPr kumimoji="1" lang="ja-JP" altLang="en-US" dirty="0" smtClean="0"/>
              <a:t>南北戦争をはじめとした、</a:t>
            </a:r>
            <a:r>
              <a:rPr kumimoji="1" lang="ja-JP" altLang="en-US" dirty="0" smtClean="0"/>
              <a:t>戦争</a:t>
            </a:r>
            <a:r>
              <a:rPr kumimoji="1" lang="ja-JP" altLang="en-US" dirty="0"/>
              <a:t>によって負傷した兵士の社会復帰を目的として</a:t>
            </a:r>
            <a:endParaRPr kumimoji="1" lang="en-US" altLang="ja-JP" dirty="0"/>
          </a:p>
          <a:p>
            <a:r>
              <a:rPr kumimoji="1" lang="ja-JP" altLang="en-US" dirty="0"/>
              <a:t>車椅子の発展が進みました</a:t>
            </a:r>
            <a:r>
              <a:rPr kumimoji="1" lang="ja-JP" altLang="en-US" dirty="0" smtClean="0"/>
              <a:t>。</a:t>
            </a:r>
            <a:endParaRPr kumimoji="1" lang="en-US" altLang="ja-JP" dirty="0"/>
          </a:p>
          <a:p>
            <a:r>
              <a:rPr kumimoji="1" lang="ja-JP" altLang="en-US" dirty="0"/>
              <a:t>現在、これらの福祉介護用具に</a:t>
            </a:r>
            <a:r>
              <a:rPr kumimoji="1" lang="en-US" altLang="ja-JP" dirty="0" smtClean="0"/>
              <a:t>AI</a:t>
            </a:r>
            <a:r>
              <a:rPr kumimoji="1" lang="ja-JP" altLang="en-US" dirty="0" smtClean="0"/>
              <a:t>やロボット技術と言った先端的技術を</a:t>
            </a:r>
            <a:r>
              <a:rPr kumimoji="1" lang="ja-JP" altLang="en-US" dirty="0"/>
              <a:t>導入する研究が行われています</a:t>
            </a:r>
            <a:r>
              <a:rPr kumimoji="1" lang="ja-JP" altLang="en-US" dirty="0" smtClean="0"/>
              <a:t>。</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また、それに対する期待度は、介護者側、要介護者側ともに高まって</a:t>
            </a:r>
            <a:r>
              <a:rPr kumimoji="1" lang="ja-JP" altLang="en-US" dirty="0" smtClean="0"/>
              <a:t>います</a:t>
            </a:r>
            <a:r>
              <a:rPr kumimoji="1" lang="ja-JP" altLang="en-US" dirty="0" smtClean="0"/>
              <a:t>。</a:t>
            </a:r>
            <a:r>
              <a:rPr kumimoji="1" lang="en-US" altLang="ja-JP" dirty="0" smtClean="0"/>
              <a:t/>
            </a:r>
            <a:br>
              <a:rPr kumimoji="1" lang="en-US" altLang="ja-JP" dirty="0" smtClean="0"/>
            </a:br>
            <a:r>
              <a:rPr kumimoji="1" lang="ja-JP" altLang="en-US" dirty="0" smtClean="0"/>
              <a:t>ですが</a:t>
            </a:r>
            <a:r>
              <a:rPr kumimoji="1" lang="ja-JP" altLang="en-US" dirty="0" smtClean="0"/>
              <a:t>、本格的</a:t>
            </a:r>
            <a:r>
              <a:rPr kumimoji="1" lang="ja-JP" altLang="en-US" dirty="0"/>
              <a:t>な普及に至っていないのが現状であり、</a:t>
            </a:r>
            <a:endParaRPr kumimoji="1" lang="en-US" altLang="ja-JP" dirty="0"/>
          </a:p>
          <a:p>
            <a:r>
              <a:rPr kumimoji="1" lang="ja-JP" altLang="en-US" dirty="0"/>
              <a:t>さらなる介護現場での有用性の</a:t>
            </a:r>
            <a:r>
              <a:rPr kumimoji="1" lang="ja-JP" altLang="en-US" dirty="0" smtClean="0"/>
              <a:t>高い先端技術導入</a:t>
            </a:r>
            <a:r>
              <a:rPr kumimoji="1" lang="ja-JP" altLang="en-US" dirty="0"/>
              <a:t>を推進していく必要があります</a:t>
            </a:r>
            <a:r>
              <a:rPr kumimoji="1" lang="ja-JP" altLang="en-US" dirty="0" smtClean="0"/>
              <a:t>。</a:t>
            </a:r>
            <a:endParaRPr kumimoji="1" lang="en-US" altLang="ja-JP" dirty="0" smtClean="0"/>
          </a:p>
          <a:p>
            <a:endParaRPr kumimoji="1" lang="en-US" altLang="ja-JP" dirty="0" smtClean="0"/>
          </a:p>
          <a:p>
            <a:endParaRPr kumimoji="1" lang="en-US" altLang="ja-JP" dirty="0" smtClean="0"/>
          </a:p>
          <a:p>
            <a:r>
              <a:rPr kumimoji="1" lang="en-US" altLang="ja-JP" dirty="0" smtClean="0"/>
              <a:t>QA</a:t>
            </a:r>
            <a:r>
              <a:rPr kumimoji="1" lang="ja-JP" altLang="en-US" dirty="0" smtClean="0"/>
              <a:t>対応</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たとえば</a:t>
            </a:r>
            <a:r>
              <a:rPr kumimoji="1" lang="ja-JP" altLang="en-US" sz="1200" kern="1200" dirty="0" smtClean="0">
                <a:solidFill>
                  <a:schemeClr val="tx1"/>
                </a:solidFill>
                <a:latin typeface="+mn-lt"/>
                <a:ea typeface="+mn-ea"/>
                <a:cs typeface="+mn-cs"/>
              </a:rPr>
              <a:t>オリックス</a:t>
            </a:r>
            <a:r>
              <a:rPr kumimoji="1" lang="en-US" altLang="ja-JP" sz="1200" kern="1200" dirty="0" smtClean="0">
                <a:solidFill>
                  <a:schemeClr val="tx1"/>
                </a:solidFill>
                <a:latin typeface="+mn-lt"/>
                <a:ea typeface="+mn-ea"/>
                <a:cs typeface="+mn-cs"/>
              </a:rPr>
              <a:t>･</a:t>
            </a:r>
            <a:r>
              <a:rPr kumimoji="1" lang="ja-JP" altLang="en-US" sz="1200" kern="1200" dirty="0" smtClean="0">
                <a:solidFill>
                  <a:schemeClr val="tx1"/>
                </a:solidFill>
                <a:latin typeface="+mn-lt"/>
                <a:ea typeface="+mn-ea"/>
                <a:cs typeface="+mn-cs"/>
              </a:rPr>
              <a:t>リビング株式会社の調査によると、</a:t>
            </a:r>
            <a:r>
              <a:rPr kumimoji="1" lang="en-US" altLang="ja-JP" sz="1200" kern="1200" dirty="0" smtClean="0">
                <a:solidFill>
                  <a:schemeClr val="tx1"/>
                </a:solidFill>
                <a:latin typeface="+mn-lt"/>
                <a:ea typeface="+mn-ea"/>
                <a:cs typeface="+mn-cs"/>
              </a:rPr>
              <a:t>2018</a:t>
            </a:r>
            <a:r>
              <a:rPr kumimoji="1" lang="ja-JP" altLang="en-US" sz="1200" kern="1200" dirty="0" smtClean="0">
                <a:solidFill>
                  <a:schemeClr val="tx1"/>
                </a:solidFill>
                <a:latin typeface="+mn-lt"/>
                <a:ea typeface="+mn-ea"/>
                <a:cs typeface="+mn-cs"/>
              </a:rPr>
              <a:t>年に全国の</a:t>
            </a:r>
            <a:r>
              <a:rPr kumimoji="1" lang="en-US" altLang="ja-JP" sz="1200" kern="1200" dirty="0" smtClean="0">
                <a:solidFill>
                  <a:schemeClr val="tx1"/>
                </a:solidFill>
                <a:latin typeface="+mn-lt"/>
                <a:ea typeface="+mn-ea"/>
                <a:cs typeface="+mn-cs"/>
              </a:rPr>
              <a:t>40</a:t>
            </a:r>
            <a:r>
              <a:rPr kumimoji="1" lang="ja-JP" altLang="en-US" sz="1200" kern="1200" dirty="0" smtClean="0">
                <a:solidFill>
                  <a:schemeClr val="tx1"/>
                </a:solidFill>
                <a:latin typeface="+mn-lt"/>
                <a:ea typeface="+mn-ea"/>
                <a:cs typeface="+mn-cs"/>
              </a:rPr>
              <a:t>代以上の男女</a:t>
            </a:r>
            <a:r>
              <a:rPr kumimoji="1" lang="en-US" altLang="ja-JP" sz="1200" kern="1200" dirty="0" smtClean="0">
                <a:solidFill>
                  <a:schemeClr val="tx1"/>
                </a:solidFill>
                <a:latin typeface="+mn-lt"/>
                <a:ea typeface="+mn-ea"/>
                <a:cs typeface="+mn-cs"/>
              </a:rPr>
              <a:t>1,238</a:t>
            </a:r>
            <a:r>
              <a:rPr kumimoji="1" lang="ja-JP" altLang="en-US" sz="1200" kern="1200" dirty="0" smtClean="0">
                <a:solidFill>
                  <a:schemeClr val="tx1"/>
                </a:solidFill>
                <a:latin typeface="+mn-lt"/>
                <a:ea typeface="+mn-ea"/>
                <a:cs typeface="+mn-cs"/>
              </a:rPr>
              <a:t>名を対象に、第</a:t>
            </a:r>
            <a:r>
              <a:rPr kumimoji="1" lang="en-US" altLang="ja-JP" sz="1200" kern="1200" dirty="0" smtClean="0">
                <a:solidFill>
                  <a:schemeClr val="tx1"/>
                </a:solidFill>
                <a:latin typeface="+mn-lt"/>
                <a:ea typeface="+mn-ea"/>
                <a:cs typeface="+mn-cs"/>
              </a:rPr>
              <a:t>11</a:t>
            </a:r>
            <a:r>
              <a:rPr kumimoji="1" lang="ja-JP" altLang="en-US" sz="1200" kern="1200" dirty="0" smtClean="0">
                <a:solidFill>
                  <a:schemeClr val="tx1"/>
                </a:solidFill>
                <a:latin typeface="+mn-lt"/>
                <a:ea typeface="+mn-ea"/>
                <a:cs typeface="+mn-cs"/>
              </a:rPr>
              <a:t>回「介護に関する意識調査」を実施しています。それによれば、自身が要介護者になった際に、人の手による心理的負担を感じる理由などから、約</a:t>
            </a:r>
            <a:r>
              <a:rPr kumimoji="1" lang="en-US" altLang="ja-JP" sz="1200" kern="1200" dirty="0" smtClean="0">
                <a:solidFill>
                  <a:schemeClr val="tx1"/>
                </a:solidFill>
                <a:latin typeface="+mn-lt"/>
                <a:ea typeface="+mn-ea"/>
                <a:cs typeface="+mn-cs"/>
              </a:rPr>
              <a:t>8</a:t>
            </a:r>
            <a:r>
              <a:rPr kumimoji="1" lang="ja-JP" altLang="en-US" sz="1200" kern="1200" dirty="0" smtClean="0">
                <a:solidFill>
                  <a:schemeClr val="tx1"/>
                </a:solidFill>
                <a:latin typeface="+mn-lt"/>
                <a:ea typeface="+mn-ea"/>
                <a:cs typeface="+mn-cs"/>
              </a:rPr>
              <a:t>割が介護ロボットによる介護に肯定的な結果を示した。これは</a:t>
            </a:r>
            <a:r>
              <a:rPr kumimoji="1" lang="en-US" altLang="ja-JP" sz="1200" kern="1200" dirty="0" smtClean="0">
                <a:solidFill>
                  <a:schemeClr val="tx1"/>
                </a:solidFill>
                <a:latin typeface="+mn-lt"/>
                <a:ea typeface="+mn-ea"/>
                <a:cs typeface="+mn-cs"/>
              </a:rPr>
              <a:t>2008</a:t>
            </a:r>
            <a:r>
              <a:rPr kumimoji="1" lang="ja-JP" altLang="en-US" sz="1200" kern="1200" dirty="0" smtClean="0">
                <a:solidFill>
                  <a:schemeClr val="tx1"/>
                </a:solidFill>
                <a:latin typeface="+mn-lt"/>
                <a:ea typeface="+mn-ea"/>
                <a:cs typeface="+mn-cs"/>
              </a:rPr>
              <a:t>年よりオリックスリビングが開始した本調査において、過去最高の水準であった。</a:t>
            </a:r>
            <a:endParaRPr kumimoji="1" lang="en-US" altLang="ja-JP" dirty="0" smtClean="0"/>
          </a:p>
          <a:p>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5</a:t>
            </a:fld>
            <a:endParaRPr kumimoji="1" lang="ja-JP" altLang="en-US"/>
          </a:p>
        </p:txBody>
      </p:sp>
    </p:spTree>
    <p:extLst>
      <p:ext uri="{BB962C8B-B14F-4D97-AF65-F5344CB8AC3E}">
        <p14:creationId xmlns:p14="http://schemas.microsoft.com/office/powerpoint/2010/main" val="37668575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このアニメーションを使用することで、価値共有の促進につながったか、</a:t>
            </a:r>
            <a:r>
              <a:rPr kumimoji="1" lang="en-US" altLang="ja-JP" dirty="0" smtClean="0"/>
              <a:t>web</a:t>
            </a:r>
            <a:r>
              <a:rPr kumimoji="1" lang="ja-JP" altLang="en-US" dirty="0" smtClean="0"/>
              <a:t>調査を行いました。</a:t>
            </a:r>
            <a:endParaRPr kumimoji="1" lang="en-US" altLang="ja-JP" dirty="0" smtClean="0"/>
          </a:p>
          <a:p>
            <a:r>
              <a:rPr kumimoji="1" lang="ja-JP" altLang="en-US" dirty="0" smtClean="0"/>
              <a:t>その結果、アニメーションを見たあとに、本製品についてよくわかったと答えたものは、</a:t>
            </a:r>
            <a:endParaRPr kumimoji="1" lang="en-US" altLang="ja-JP" dirty="0" smtClean="0"/>
          </a:p>
          <a:p>
            <a:r>
              <a:rPr kumimoji="1" lang="ja-JP" altLang="en-US" dirty="0" smtClean="0"/>
              <a:t>全体の</a:t>
            </a:r>
            <a:r>
              <a:rPr kumimoji="1" lang="en-US" altLang="ja-JP" dirty="0" smtClean="0"/>
              <a:t>92%</a:t>
            </a:r>
            <a:r>
              <a:rPr kumimoji="1" lang="ja-JP" altLang="en-US" dirty="0" smtClean="0"/>
              <a:t>と、高い数値を出しました。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8149D17C-10B2-40A5-A485-7F820A28FF26}" type="slidenum">
              <a:rPr kumimoji="1" lang="ja-JP" altLang="en-US" smtClean="0"/>
              <a:t>50</a:t>
            </a:fld>
            <a:endParaRPr kumimoji="1" lang="ja-JP" altLang="en-US"/>
          </a:p>
        </p:txBody>
      </p:sp>
    </p:spTree>
    <p:extLst>
      <p:ext uri="{BB962C8B-B14F-4D97-AF65-F5344CB8AC3E}">
        <p14:creationId xmlns:p14="http://schemas.microsoft.com/office/powerpoint/2010/main" val="3819442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これが実際のアンケート結果です。</a:t>
            </a:r>
            <a:endParaRPr kumimoji="1" lang="en-US" altLang="ja-JP" dirty="0" smtClean="0"/>
          </a:p>
          <a:p>
            <a:r>
              <a:rPr kumimoji="1" lang="ja-JP" altLang="en-US" dirty="0" smtClean="0"/>
              <a:t>上の段が、本製品について、写真と文章のみで説明した際の結果、</a:t>
            </a:r>
            <a:endParaRPr kumimoji="1" lang="en-US" altLang="ja-JP" dirty="0" smtClean="0"/>
          </a:p>
          <a:p>
            <a:r>
              <a:rPr kumimoji="1" lang="ja-JP" altLang="en-US" dirty="0" smtClean="0"/>
              <a:t>下の段が、動画を見た後の結果です。</a:t>
            </a:r>
            <a:endParaRPr kumimoji="1" lang="en-US" altLang="ja-JP" dirty="0" smtClean="0"/>
          </a:p>
          <a:p>
            <a:r>
              <a:rPr kumimoji="1" lang="ja-JP" altLang="en-US" dirty="0" smtClean="0"/>
              <a:t>ご覧の通り、動画を見た後の方が、理解の促進になっていることがわかります。</a:t>
            </a:r>
            <a:endParaRPr kumimoji="1" lang="ja-JP" altLang="en-US" dirty="0"/>
          </a:p>
        </p:txBody>
      </p:sp>
      <p:sp>
        <p:nvSpPr>
          <p:cNvPr id="4" name="スライド番号プレースホルダー 3"/>
          <p:cNvSpPr>
            <a:spLocks noGrp="1"/>
          </p:cNvSpPr>
          <p:nvPr>
            <p:ph type="sldNum" sz="quarter" idx="10"/>
          </p:nvPr>
        </p:nvSpPr>
        <p:spPr/>
        <p:txBody>
          <a:bodyPr/>
          <a:lstStyle/>
          <a:p>
            <a:fld id="{8149D17C-10B2-40A5-A485-7F820A28FF26}" type="slidenum">
              <a:rPr kumimoji="1" lang="ja-JP" altLang="en-US" smtClean="0"/>
              <a:t>51</a:t>
            </a:fld>
            <a:endParaRPr kumimoji="1" lang="ja-JP" altLang="en-US"/>
          </a:p>
        </p:txBody>
      </p:sp>
    </p:spTree>
    <p:extLst>
      <p:ext uri="{BB962C8B-B14F-4D97-AF65-F5344CB8AC3E}">
        <p14:creationId xmlns:p14="http://schemas.microsoft.com/office/powerpoint/2010/main" val="17921365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使用方法についても同様に、理解促進となっています。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8149D17C-10B2-40A5-A485-7F820A28FF26}" type="slidenum">
              <a:rPr kumimoji="1" lang="ja-JP" altLang="en-US" smtClean="0"/>
              <a:t>52</a:t>
            </a:fld>
            <a:endParaRPr kumimoji="1" lang="ja-JP" altLang="en-US"/>
          </a:p>
        </p:txBody>
      </p:sp>
    </p:spTree>
    <p:extLst>
      <p:ext uri="{BB962C8B-B14F-4D97-AF65-F5344CB8AC3E}">
        <p14:creationId xmlns:p14="http://schemas.microsoft.com/office/powerpoint/2010/main" val="1749053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また、自由記述欄での回答としても、一番上のコメントにもあるように、</a:t>
            </a:r>
            <a:endParaRPr kumimoji="1" lang="en-US" altLang="ja-JP" dirty="0" smtClean="0"/>
          </a:p>
          <a:p>
            <a:r>
              <a:rPr kumimoji="1" lang="ja-JP" altLang="en-US" dirty="0" smtClean="0"/>
              <a:t>動画がわかりやすかったために、介護現場が変化すると想像できた、というコメントがありました。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149D17C-10B2-40A5-A485-7F820A28FF26}" type="slidenum">
              <a:rPr kumimoji="1" lang="ja-JP" altLang="en-US" smtClean="0"/>
              <a:t>53</a:t>
            </a:fld>
            <a:endParaRPr kumimoji="1" lang="ja-JP" altLang="en-US"/>
          </a:p>
        </p:txBody>
      </p:sp>
    </p:spTree>
    <p:extLst>
      <p:ext uri="{BB962C8B-B14F-4D97-AF65-F5344CB8AC3E}">
        <p14:creationId xmlns:p14="http://schemas.microsoft.com/office/powerpoint/2010/main" val="1429331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a:t>
            </a:r>
            <a:r>
              <a:rPr kumimoji="1" lang="ja-JP" altLang="en-US" dirty="0" smtClean="0"/>
              <a:t>の</a:t>
            </a:r>
            <a:r>
              <a:rPr kumimoji="1" lang="ja-JP" altLang="en-US" dirty="0" smtClean="0"/>
              <a:t>結果より、</a:t>
            </a:r>
            <a:endParaRPr kumimoji="1" lang="en-US" altLang="ja-JP" dirty="0"/>
          </a:p>
          <a:p>
            <a:r>
              <a:rPr kumimoji="1" lang="ja-JP" altLang="en-US" dirty="0"/>
              <a:t>製品価値を正しく</a:t>
            </a:r>
            <a:r>
              <a:rPr kumimoji="1" lang="ja-JP" altLang="en-US" dirty="0" smtClean="0"/>
              <a:t>伝え</a:t>
            </a:r>
            <a:r>
              <a:rPr kumimoji="1" lang="ja-JP" altLang="en-US" dirty="0" smtClean="0"/>
              <a:t>、共有する取り組み</a:t>
            </a:r>
            <a:r>
              <a:rPr kumimoji="1" lang="ja-JP" altLang="en-US" dirty="0" smtClean="0"/>
              <a:t>を</a:t>
            </a:r>
            <a:r>
              <a:rPr kumimoji="1" lang="ja-JP" altLang="en-US" dirty="0"/>
              <a:t>行うことにより、</a:t>
            </a:r>
            <a:endParaRPr kumimoji="1" lang="en-US" altLang="ja-JP" dirty="0"/>
          </a:p>
          <a:p>
            <a:r>
              <a:rPr kumimoji="1" lang="ja-JP" altLang="en-US" dirty="0"/>
              <a:t>介護現場への製品浸透がスムーズに行われると言えます。</a:t>
            </a:r>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54</a:t>
            </a:fld>
            <a:endParaRPr kumimoji="1" lang="ja-JP" altLang="en-US"/>
          </a:p>
        </p:txBody>
      </p:sp>
    </p:spTree>
    <p:extLst>
      <p:ext uri="{BB962C8B-B14F-4D97-AF65-F5344CB8AC3E}">
        <p14:creationId xmlns:p14="http://schemas.microsoft.com/office/powerpoint/2010/main" val="2799249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最後に、今後の展望と結論を述べます。</a:t>
            </a:r>
            <a:endParaRPr kumimoji="1" lang="en-US" altLang="ja-JP" dirty="0"/>
          </a:p>
          <a:p>
            <a:endParaRPr kumimoji="1" lang="en-US" altLang="ja-JP" dirty="0"/>
          </a:p>
          <a:p>
            <a:r>
              <a:rPr kumimoji="1" lang="ja-JP" altLang="en-US" dirty="0"/>
              <a:t>今後の展望として、この製品によって集めた利用者の基礎データや排泄情報といったビッグデータの活用を考えています。</a:t>
            </a:r>
            <a:endParaRPr kumimoji="1" lang="en-US" altLang="ja-JP" dirty="0"/>
          </a:p>
          <a:p>
            <a:r>
              <a:rPr kumimoji="1" lang="ja-JP" altLang="en-US" dirty="0"/>
              <a:t>使用者のデータを集積し、分析することで、性別や年齢、生活習慣の違いによる排泄の違いなどの研究に生かせます</a:t>
            </a:r>
            <a:r>
              <a:rPr kumimoji="1" lang="ja-JP" altLang="en-US" dirty="0" smtClean="0"/>
              <a:t>。</a:t>
            </a:r>
            <a:endParaRPr kumimoji="1" lang="en-US" altLang="ja-JP" dirty="0" smtClean="0"/>
          </a:p>
          <a:p>
            <a:r>
              <a:rPr kumimoji="1" lang="ja-JP" altLang="en-US" dirty="0" smtClean="0"/>
              <a:t>例えば、</a:t>
            </a:r>
            <a:r>
              <a:rPr kumimoji="1" lang="en-US" altLang="ja-JP" dirty="0" smtClean="0"/>
              <a:t>80</a:t>
            </a:r>
            <a:r>
              <a:rPr kumimoji="1" lang="ja-JP" altLang="en-US" dirty="0" smtClean="0"/>
              <a:t>代女性は、冬場になると平均</a:t>
            </a:r>
            <a:r>
              <a:rPr kumimoji="1" lang="en-US" altLang="ja-JP" dirty="0" smtClean="0"/>
              <a:t>10</a:t>
            </a:r>
            <a:r>
              <a:rPr kumimoji="1" lang="ja-JP" altLang="en-US" dirty="0" smtClean="0"/>
              <a:t>回、約</a:t>
            </a:r>
            <a:r>
              <a:rPr kumimoji="1" lang="en-US" altLang="ja-JP" dirty="0" smtClean="0"/>
              <a:t>2</a:t>
            </a:r>
            <a:r>
              <a:rPr kumimoji="1" lang="en-US" altLang="en-US" dirty="0" smtClean="0"/>
              <a:t>-</a:t>
            </a:r>
            <a:r>
              <a:rPr kumimoji="1" lang="ja-JP" altLang="en-US" dirty="0" smtClean="0"/>
              <a:t>３時間に一度、排泄がある。などのように、</a:t>
            </a:r>
            <a:endParaRPr kumimoji="1" lang="en-US" altLang="ja-JP" dirty="0" smtClean="0"/>
          </a:p>
          <a:p>
            <a:r>
              <a:rPr kumimoji="1" lang="ja-JP" altLang="en-US" dirty="0" smtClean="0"/>
              <a:t>年齢や性別、季節による傾向がわかる可能性があります。</a:t>
            </a:r>
            <a:endParaRPr kumimoji="1" lang="en-US" altLang="ja-JP" dirty="0" smtClean="0"/>
          </a:p>
          <a:p>
            <a:r>
              <a:rPr kumimoji="1" lang="ja-JP" altLang="en-US" dirty="0" smtClean="0"/>
              <a:t>またこれらのデータより、これまで介護者が勘と経験として蓄積していたものを、</a:t>
            </a:r>
            <a:endParaRPr kumimoji="1" lang="en-US" altLang="ja-JP" dirty="0" smtClean="0"/>
          </a:p>
          <a:p>
            <a:r>
              <a:rPr kumimoji="1" lang="ja-JP" altLang="en-US" dirty="0" smtClean="0"/>
              <a:t>裏付ける材料にもなるといえます。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55</a:t>
            </a:fld>
            <a:endParaRPr kumimoji="1" lang="ja-JP" altLang="en-US"/>
          </a:p>
        </p:txBody>
      </p:sp>
    </p:spTree>
    <p:extLst>
      <p:ext uri="{BB962C8B-B14F-4D97-AF65-F5344CB8AC3E}">
        <p14:creationId xmlns:p14="http://schemas.microsoft.com/office/powerpoint/2010/main" val="307427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また、排泄データのみならず、投薬情報や</a:t>
            </a:r>
            <a:r>
              <a:rPr kumimoji="1" lang="ja-JP" altLang="en-US" dirty="0" smtClean="0"/>
              <a:t>、睡眠データ</a:t>
            </a:r>
            <a:r>
              <a:rPr kumimoji="1" lang="ja-JP" altLang="en-US" dirty="0" smtClean="0"/>
              <a:t>など</a:t>
            </a:r>
            <a:r>
              <a:rPr kumimoji="1" lang="ja-JP" altLang="en-US" dirty="0" smtClean="0"/>
              <a:t>と</a:t>
            </a:r>
            <a:r>
              <a:rPr kumimoji="1" lang="ja-JP" altLang="en-US" dirty="0" smtClean="0"/>
              <a:t>も</a:t>
            </a:r>
            <a:r>
              <a:rPr kumimoji="1" lang="ja-JP" altLang="en-US" dirty="0" smtClean="0"/>
              <a:t>連動</a:t>
            </a:r>
            <a:r>
              <a:rPr kumimoji="1" lang="ja-JP" altLang="en-US" dirty="0"/>
              <a:t>できるようにします。</a:t>
            </a:r>
            <a:endParaRPr kumimoji="1" lang="en-US" altLang="ja-JP" dirty="0"/>
          </a:p>
          <a:p>
            <a:endParaRPr kumimoji="1" lang="en-US" altLang="ja-JP" dirty="0"/>
          </a:p>
          <a:p>
            <a:r>
              <a:rPr kumimoji="1" lang="ja-JP" altLang="en-US" dirty="0"/>
              <a:t>今までは、別々に管理、確認されていたデータを総合的に捉えることができるため、</a:t>
            </a:r>
            <a:endParaRPr kumimoji="1" lang="en-US" altLang="ja-JP" dirty="0"/>
          </a:p>
          <a:p>
            <a:r>
              <a:rPr kumimoji="1" lang="ja-JP" altLang="en-US" dirty="0"/>
              <a:t>より、個人に特化した情報の提供が可能となると考えています</a:t>
            </a:r>
            <a:r>
              <a:rPr kumimoji="1" lang="ja-JP" altLang="en-US" dirty="0" smtClean="0"/>
              <a:t>。</a:t>
            </a:r>
            <a:endParaRPr kumimoji="1" lang="en-US" altLang="ja-JP" dirty="0" smtClean="0"/>
          </a:p>
          <a:p>
            <a:r>
              <a:rPr kumimoji="1" lang="ja-JP" altLang="en-US" dirty="0" smtClean="0"/>
              <a:t>たとえば、製薬会社の提供情報では、</a:t>
            </a:r>
            <a:r>
              <a:rPr kumimoji="1" lang="en-US" altLang="ja-JP" dirty="0" smtClean="0"/>
              <a:t>A</a:t>
            </a:r>
            <a:r>
              <a:rPr kumimoji="1" lang="ja-JP" altLang="en-US" dirty="0" smtClean="0"/>
              <a:t>の下剤を</a:t>
            </a:r>
            <a:r>
              <a:rPr kumimoji="1" lang="en-US" altLang="ja-JP" dirty="0" smtClean="0"/>
              <a:t>3</a:t>
            </a:r>
            <a:r>
              <a:rPr kumimoji="1" lang="ja-JP" altLang="en-US" dirty="0" smtClean="0"/>
              <a:t>錠飲むと、</a:t>
            </a:r>
            <a:r>
              <a:rPr kumimoji="1" lang="en-US" altLang="ja-JP" dirty="0" smtClean="0"/>
              <a:t>8</a:t>
            </a:r>
            <a:r>
              <a:rPr kumimoji="1" lang="ja-JP" altLang="en-US" dirty="0" smtClean="0"/>
              <a:t>時間後に排泄されるが、</a:t>
            </a:r>
            <a:endParaRPr kumimoji="1" lang="en-US" altLang="ja-JP" dirty="0" smtClean="0"/>
          </a:p>
          <a:p>
            <a:r>
              <a:rPr kumimoji="1" lang="en-US" altLang="ja-JP" dirty="0" smtClean="0"/>
              <a:t>B</a:t>
            </a:r>
            <a:r>
              <a:rPr kumimoji="1" lang="ja-JP" altLang="en-US" dirty="0" smtClean="0"/>
              <a:t>さんは、</a:t>
            </a:r>
            <a:r>
              <a:rPr kumimoji="1" lang="en-US" altLang="ja-JP" dirty="0" smtClean="0"/>
              <a:t>A</a:t>
            </a:r>
            <a:r>
              <a:rPr kumimoji="1" lang="ja-JP" altLang="en-US" dirty="0" smtClean="0"/>
              <a:t>の下剤を</a:t>
            </a:r>
            <a:r>
              <a:rPr kumimoji="1" lang="en-US" altLang="ja-JP" dirty="0" smtClean="0"/>
              <a:t>5</a:t>
            </a:r>
            <a:r>
              <a:rPr kumimoji="1" lang="ja-JP" altLang="en-US" dirty="0" smtClean="0"/>
              <a:t>錠飲んでも、排便するのに</a:t>
            </a:r>
            <a:r>
              <a:rPr kumimoji="1" lang="en-US" altLang="ja-JP" dirty="0" smtClean="0"/>
              <a:t>12</a:t>
            </a:r>
            <a:r>
              <a:rPr kumimoji="1" lang="ja-JP" altLang="en-US" dirty="0" smtClean="0"/>
              <a:t>時間以上かかる、などのように、</a:t>
            </a:r>
            <a:endParaRPr kumimoji="1" lang="en-US" altLang="ja-JP" dirty="0" smtClean="0"/>
          </a:p>
          <a:p>
            <a:r>
              <a:rPr kumimoji="1" lang="ja-JP" altLang="en-US" dirty="0" smtClean="0"/>
              <a:t>個人ごとの個体差を把握することができます。</a:t>
            </a:r>
            <a:endParaRPr kumimoji="1" lang="en-US" altLang="ja-JP" dirty="0" smtClean="0"/>
          </a:p>
          <a:p>
            <a:endParaRPr kumimoji="1" lang="en-US" altLang="ja-JP" dirty="0"/>
          </a:p>
          <a:p>
            <a:r>
              <a:rPr kumimoji="1" lang="ja-JP" altLang="en-US" dirty="0" smtClean="0"/>
              <a:t>また睡眠データとの連携については、たとえば「たとえ排泄していても、本人が熟睡しているならば、あえて排泄通知をしない」などの</a:t>
            </a:r>
            <a:endParaRPr kumimoji="1" lang="en-US" altLang="ja-JP" dirty="0" smtClean="0"/>
          </a:p>
          <a:p>
            <a:r>
              <a:rPr kumimoji="1" lang="ja-JP" altLang="en-US" dirty="0" smtClean="0"/>
              <a:t>複合的なデータだからこそ行える情報サービスを考えています。</a:t>
            </a:r>
            <a:endParaRPr kumimoji="1" lang="en-US" altLang="ja-JP" dirty="0" smtClean="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56</a:t>
            </a:fld>
            <a:endParaRPr kumimoji="1" lang="ja-JP" altLang="en-US"/>
          </a:p>
        </p:txBody>
      </p:sp>
    </p:spTree>
    <p:extLst>
      <p:ext uri="{BB962C8B-B14F-4D97-AF65-F5344CB8AC3E}">
        <p14:creationId xmlns:p14="http://schemas.microsoft.com/office/powerpoint/2010/main" val="37575892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最後に結論です。</a:t>
            </a:r>
            <a:endParaRPr kumimoji="1" lang="en-US" altLang="ja-JP" dirty="0"/>
          </a:p>
          <a:p>
            <a:endParaRPr kumimoji="1" lang="en-US" altLang="ja-JP" dirty="0" smtClean="0"/>
          </a:p>
          <a:p>
            <a:r>
              <a:rPr kumimoji="1" lang="ja-JP" altLang="en-US" dirty="0" smtClean="0"/>
              <a:t>本研究</a:t>
            </a:r>
            <a:r>
              <a:rPr kumimoji="1" lang="ja-JP" altLang="en-US" dirty="0" smtClean="0"/>
              <a:t>を通し、本研究の意義である</a:t>
            </a:r>
            <a:endParaRPr kumimoji="1" lang="en-US" altLang="ja-JP" dirty="0" smtClean="0"/>
          </a:p>
          <a:p>
            <a:pPr marL="228600" indent="-228600">
              <a:buAutoNum type="arabicPeriod"/>
            </a:pPr>
            <a:r>
              <a:rPr kumimoji="1" lang="ja-JP" altLang="en-US" sz="1200" kern="1200" dirty="0" smtClean="0">
                <a:solidFill>
                  <a:schemeClr val="tx1"/>
                </a:solidFill>
                <a:latin typeface="+mn-lt"/>
                <a:ea typeface="+mn-ea"/>
                <a:cs typeface="+mn-cs"/>
              </a:rPr>
              <a:t>要介護者のみ、もしくは介護者のみにしぽった単ユーザへの製品開発や、介護行為における、一動作の補助ではなく、</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kumimoji="1" lang="en-US" altLang="ja-JP" sz="1200" kern="1200" dirty="0" smtClean="0">
                <a:solidFill>
                  <a:schemeClr val="tx1"/>
                </a:solidFill>
                <a:latin typeface="+mn-lt"/>
                <a:ea typeface="+mn-ea"/>
                <a:cs typeface="+mn-cs"/>
              </a:rPr>
              <a:t>   </a:t>
            </a:r>
            <a:r>
              <a:rPr kumimoji="1" lang="ja-JP" altLang="en-US" sz="1200" kern="1200" dirty="0" smtClean="0">
                <a:solidFill>
                  <a:schemeClr val="tx1"/>
                </a:solidFill>
                <a:latin typeface="+mn-lt"/>
                <a:ea typeface="+mn-ea"/>
                <a:cs typeface="+mn-cs"/>
              </a:rPr>
              <a:t>複数ユーザーに対して、かつ介護業務全体を俯瞰した、包括的な支援が行える製品を開発</a:t>
            </a:r>
            <a:r>
              <a:rPr kumimoji="1" lang="ja-JP" altLang="en-US" sz="1200" kern="1200" dirty="0" smtClean="0">
                <a:solidFill>
                  <a:schemeClr val="tx1"/>
                </a:solidFill>
                <a:latin typeface="+mn-lt"/>
                <a:ea typeface="+mn-ea"/>
                <a:cs typeface="+mn-cs"/>
              </a:rPr>
              <a:t>することは、</a:t>
            </a:r>
            <a:endParaRPr kumimoji="1" lang="en-US" altLang="ja-JP" sz="1200" kern="1200" dirty="0" smtClean="0">
              <a:solidFill>
                <a:schemeClr val="tx1"/>
              </a:solidFill>
              <a:latin typeface="+mn-lt"/>
              <a:ea typeface="+mn-ea"/>
              <a:cs typeface="+mn-cs"/>
            </a:endParaRPr>
          </a:p>
          <a:p>
            <a:pPr marL="0" indent="0">
              <a:buNone/>
            </a:pPr>
            <a:r>
              <a:rPr kumimoji="1" lang="ja-JP" altLang="en-US" dirty="0" smtClean="0"/>
              <a:t>通知機能だけでなく、パターン表機能も開発したこと、各ユーザーの立場を踏まえた価値共有の実現を図ったことより、達成できたと考える、</a:t>
            </a:r>
            <a:endParaRPr kumimoji="1" lang="en-US" altLang="ja-JP" dirty="0" smtClean="0"/>
          </a:p>
          <a:p>
            <a:pPr marL="0" indent="0">
              <a:buNone/>
            </a:pPr>
            <a:endParaRPr kumimoji="1" lang="en-US" altLang="ja-JP" dirty="0" smtClean="0"/>
          </a:p>
          <a:p>
            <a:pPr marL="0" indent="0">
              <a:buNone/>
            </a:pPr>
            <a:r>
              <a:rPr kumimoji="1" lang="ja-JP" altLang="en-US" dirty="0" smtClean="0"/>
              <a:t>また、</a:t>
            </a:r>
            <a:endParaRPr kumimoji="1" lang="en-US" altLang="ja-JP" dirty="0" smtClean="0"/>
          </a:p>
          <a:p>
            <a:r>
              <a:rPr kumimoji="1" lang="en-US" altLang="ja-JP" dirty="0" smtClean="0"/>
              <a:t>2. </a:t>
            </a:r>
            <a:r>
              <a:rPr kumimoji="1" lang="ja-JP" altLang="en-US" dirty="0" smtClean="0"/>
              <a:t>要介護者の状態は千差万別であるため、一部の要介護者に向けてではなく、適用範囲の広い福祉介護用具の開発を行うこと</a:t>
            </a:r>
            <a:r>
              <a:rPr kumimoji="1" lang="ja-JP" altLang="en-US" dirty="0" smtClean="0"/>
              <a:t>については、</a:t>
            </a:r>
            <a:endParaRPr kumimoji="1" lang="en-US" altLang="ja-JP" dirty="0" smtClean="0"/>
          </a:p>
          <a:p>
            <a:r>
              <a:rPr kumimoji="1" lang="ja-JP" altLang="en-US" dirty="0" smtClean="0"/>
              <a:t>非装着のシート型を採用、実装したことによって、シートを敷けば誰でも使える適用の広い福祉用具が開発できたと言える。</a:t>
            </a:r>
            <a:endParaRPr kumimoji="1" lang="en-US" altLang="ja-JP" dirty="0" smtClean="0"/>
          </a:p>
          <a:p>
            <a:endParaRPr kumimoji="1" lang="en-US" altLang="ja-JP" dirty="0" smtClean="0"/>
          </a:p>
          <a:p>
            <a:r>
              <a:rPr kumimoji="1" lang="ja-JP" altLang="en-US" dirty="0" smtClean="0"/>
              <a:t>さいごに、</a:t>
            </a:r>
            <a:r>
              <a:rPr kumimoji="1" lang="en-US" altLang="ja-JP" dirty="0" smtClean="0"/>
              <a:t>3. </a:t>
            </a:r>
            <a:r>
              <a:rPr kumimoji="1" lang="ja-JP" altLang="en-US" dirty="0" smtClean="0"/>
              <a:t>現場の運用について十分に考慮された、ロボット技術に代表される先進技術の浸透</a:t>
            </a:r>
            <a:r>
              <a:rPr kumimoji="1" lang="ja-JP" altLang="en-US" dirty="0" smtClean="0"/>
              <a:t>については、</a:t>
            </a:r>
            <a:endParaRPr kumimoji="1" lang="en-US" altLang="ja-JP" dirty="0" smtClean="0"/>
          </a:p>
          <a:p>
            <a:r>
              <a:rPr kumimoji="1" lang="ja-JP" altLang="en-US" dirty="0" smtClean="0"/>
              <a:t>排泄の仕方が多様な高齢者に対し、独自アルゴリズムを開発したことで、達成できたと言える。</a:t>
            </a:r>
            <a:endParaRPr kumimoji="1" lang="en-US" altLang="ja-JP" dirty="0" smtClean="0"/>
          </a:p>
          <a:p>
            <a:endParaRPr kumimoji="1" lang="en-US" altLang="ja-JP" dirty="0" smtClean="0"/>
          </a:p>
          <a:p>
            <a:r>
              <a:rPr kumimoji="1" lang="ja-JP" altLang="en-US" dirty="0" smtClean="0"/>
              <a:t>以上により、</a:t>
            </a:r>
            <a:r>
              <a:rPr kumimoji="1" lang="ja-JP" altLang="en-US" dirty="0" smtClean="0"/>
              <a:t>効率的かつ質の高い介護が求められる時代において、</a:t>
            </a:r>
            <a:r>
              <a:rPr kumimoji="1" lang="en-US" altLang="ja-JP" dirty="0" smtClean="0"/>
              <a:t/>
            </a:r>
            <a:br>
              <a:rPr kumimoji="1" lang="en-US" altLang="ja-JP" dirty="0" smtClean="0"/>
            </a:br>
            <a:r>
              <a:rPr kumimoji="1" lang="ja-JP" altLang="en-US" dirty="0" smtClean="0"/>
              <a:t>新しい福祉用具開発</a:t>
            </a:r>
            <a:r>
              <a:rPr kumimoji="1" lang="ja-JP" altLang="en-US" dirty="0" smtClean="0"/>
              <a:t>を示すことで、本研究の意義を達成し、</a:t>
            </a:r>
            <a:endParaRPr kumimoji="1" lang="en-US" altLang="ja-JP" dirty="0" smtClean="0"/>
          </a:p>
          <a:p>
            <a:endParaRPr kumimoji="1" lang="en-US" altLang="ja-JP" dirty="0" smtClean="0"/>
          </a:p>
          <a:p>
            <a:r>
              <a:rPr kumimoji="1" lang="ja-JP" altLang="en-US" dirty="0" smtClean="0"/>
              <a:t>本研究の目的である、</a:t>
            </a:r>
            <a:r>
              <a:rPr kumimoji="1" lang="ja-JP" altLang="en-US" dirty="0" smtClean="0"/>
              <a:t>センサー技術を用いた排泄検知シートの開発を通して、</a:t>
            </a:r>
            <a:endParaRPr kumimoji="1" lang="en-US" altLang="ja-JP" dirty="0" smtClean="0"/>
          </a:p>
          <a:p>
            <a:r>
              <a:rPr kumimoji="1" lang="ja-JP" altLang="en-US" dirty="0" smtClean="0"/>
              <a:t>介護現場において適切な製品開発と現場への普及促進がなされたか</a:t>
            </a:r>
            <a:r>
              <a:rPr kumimoji="1" lang="ja-JP" altLang="en-US" dirty="0" smtClean="0"/>
              <a:t>といえます。</a:t>
            </a:r>
            <a:endParaRPr kumimoji="1" lang="en-US" altLang="ja-JP" dirty="0" smtClean="0"/>
          </a:p>
          <a:p>
            <a:endParaRPr kumimoji="1" lang="en-US" altLang="ja-JP" dirty="0" smtClean="0"/>
          </a:p>
          <a:p>
            <a:r>
              <a:rPr kumimoji="1" lang="ja-JP" altLang="en-US" dirty="0" smtClean="0"/>
              <a:t>以上で</a:t>
            </a:r>
            <a:r>
              <a:rPr kumimoji="1" lang="ja-JP" altLang="en-US" smtClean="0"/>
              <a:t>発表を終えます。</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a:p>
          <a:p>
            <a:r>
              <a:rPr kumimoji="1" lang="ja-JP" altLang="en-US" dirty="0" smtClean="0"/>
              <a:t>ロボット</a:t>
            </a:r>
            <a:r>
              <a:rPr kumimoji="1" lang="ja-JP" altLang="en-US" dirty="0" smtClean="0"/>
              <a:t>技術</a:t>
            </a:r>
            <a:r>
              <a:rPr kumimoji="1" lang="ja-JP" altLang="en-US" dirty="0" smtClean="0"/>
              <a:t>に代表される先端</a:t>
            </a:r>
            <a:r>
              <a:rPr kumimoji="1" lang="ja-JP" altLang="en-US" dirty="0" smtClean="0"/>
              <a:t>技術</a:t>
            </a:r>
            <a:r>
              <a:rPr kumimoji="1" lang="ja-JP" altLang="en-US" dirty="0"/>
              <a:t>の活用によって、介護業界におけるロボット技術の浸透に寄与し、</a:t>
            </a:r>
            <a:endParaRPr kumimoji="1" lang="en-US" altLang="ja-JP" dirty="0"/>
          </a:p>
          <a:p>
            <a:r>
              <a:rPr kumimoji="1" lang="ja-JP" altLang="en-US" dirty="0"/>
              <a:t>ベッドに敷くだけで誰でも使えるという適用範囲の広い福祉介護用具の開発を行いました。</a:t>
            </a:r>
            <a:endParaRPr kumimoji="1" lang="en-US" altLang="ja-JP" dirty="0"/>
          </a:p>
          <a:p>
            <a:r>
              <a:rPr kumimoji="1" lang="ja-JP" altLang="en-US" dirty="0"/>
              <a:t>また、介護現場の負担を考慮した開発を通して、</a:t>
            </a:r>
            <a:endParaRPr kumimoji="1" lang="en-US" altLang="ja-JP" dirty="0"/>
          </a:p>
          <a:p>
            <a:r>
              <a:rPr kumimoji="1" lang="ja-JP" altLang="en-US" dirty="0"/>
              <a:t>介護現場用機器開発に直接つながる研究を行ったことにより、</a:t>
            </a:r>
            <a:endParaRPr kumimoji="1" lang="en-US" altLang="ja-JP" dirty="0"/>
          </a:p>
          <a:p>
            <a:r>
              <a:rPr kumimoji="1" lang="ja-JP" altLang="en-US" dirty="0"/>
              <a:t>この研究の意義を達成し、</a:t>
            </a:r>
            <a:endParaRPr kumimoji="1" lang="en-US" altLang="ja-JP" dirty="0"/>
          </a:p>
          <a:p>
            <a:endParaRPr kumimoji="1" lang="en-US" altLang="ja-JP" dirty="0"/>
          </a:p>
          <a:p>
            <a:r>
              <a:rPr kumimoji="1" lang="ja-JP" altLang="en-US" dirty="0"/>
              <a:t>センサー技術を用いた排泄検知シートの開発を通して</a:t>
            </a:r>
            <a:endParaRPr kumimoji="1" lang="en-US" altLang="ja-JP" dirty="0"/>
          </a:p>
          <a:p>
            <a:r>
              <a:rPr kumimoji="1" lang="ja-JP" altLang="en-US" dirty="0"/>
              <a:t>現場での運用に有効な福祉介護用具開発の検証を行う目的を達成したと考えます。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57</a:t>
            </a:fld>
            <a:endParaRPr kumimoji="1" lang="ja-JP" altLang="en-US"/>
          </a:p>
        </p:txBody>
      </p:sp>
    </p:spTree>
    <p:extLst>
      <p:ext uri="{BB962C8B-B14F-4D97-AF65-F5344CB8AC3E}">
        <p14:creationId xmlns:p14="http://schemas.microsoft.com/office/powerpoint/2010/main" val="10374874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以上で、介護現場における技術導入と排泄検知システムの開発と展望の発表を終了いたします。</a:t>
            </a:r>
            <a:endParaRPr kumimoji="1" lang="en-US" altLang="ja-JP" dirty="0"/>
          </a:p>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59</a:t>
            </a:fld>
            <a:endParaRPr kumimoji="1" lang="ja-JP" altLang="en-US"/>
          </a:p>
        </p:txBody>
      </p:sp>
    </p:spTree>
    <p:extLst>
      <p:ext uri="{BB962C8B-B14F-4D97-AF65-F5344CB8AC3E}">
        <p14:creationId xmlns:p14="http://schemas.microsoft.com/office/powerpoint/2010/main" val="31825629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技術面では問題がないものの、</a:t>
            </a:r>
            <a:endParaRPr kumimoji="1" lang="en-US" altLang="ja-JP" dirty="0"/>
          </a:p>
          <a:p>
            <a:r>
              <a:rPr kumimoji="1" lang="ja-JP" altLang="en-US" dirty="0"/>
              <a:t>現場での使用感や実用に耐えうる製品が少ないことの理由の一つに、</a:t>
            </a:r>
            <a:endParaRPr kumimoji="1" lang="en-US" altLang="ja-JP" dirty="0"/>
          </a:p>
          <a:p>
            <a:r>
              <a:rPr kumimoji="1" lang="ja-JP" altLang="en-US" dirty="0"/>
              <a:t>介護現場という特殊な状況の調査が難しいことが挙げられます。</a:t>
            </a:r>
            <a:endParaRPr kumimoji="1" lang="en-US" altLang="ja-JP" dirty="0"/>
          </a:p>
          <a:p>
            <a:endParaRPr kumimoji="1" lang="en-US" altLang="ja-JP" dirty="0"/>
          </a:p>
          <a:p>
            <a:r>
              <a:rPr kumimoji="1" lang="ja-JP" altLang="en-US" dirty="0"/>
              <a:t>その理由としては、病院や施設側が　高齢者・利用者の安全を第一に優先するため</a:t>
            </a:r>
            <a:endParaRPr kumimoji="1" lang="en-US" altLang="ja-JP" dirty="0"/>
          </a:p>
          <a:p>
            <a:r>
              <a:rPr kumimoji="1" lang="ja-JP" altLang="en-US" dirty="0"/>
              <a:t>製品開発のための臨床現場として受け入れを拒否するケースが少なくないためです。</a:t>
            </a:r>
            <a:endParaRPr kumimoji="1" lang="en-US" altLang="ja-JP" dirty="0"/>
          </a:p>
          <a:p>
            <a:endParaRPr kumimoji="1" lang="en-US" altLang="ja-JP" dirty="0"/>
          </a:p>
          <a:p>
            <a:r>
              <a:rPr kumimoji="1" lang="ja-JP" altLang="en-US" dirty="0"/>
              <a:t>そのため、介護現場のニーズや実情を全て汲み取れないままに製品開発が進み、</a:t>
            </a:r>
            <a:endParaRPr kumimoji="1" lang="en-US" altLang="ja-JP" dirty="0"/>
          </a:p>
          <a:p>
            <a:r>
              <a:rPr kumimoji="1" lang="ja-JP" altLang="en-US" dirty="0"/>
              <a:t>発売後の現場導入も遅れ、更なる外部者の受け入れ拒否に繋がるという悪循環が発生しています。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60</a:t>
            </a:fld>
            <a:endParaRPr kumimoji="1" lang="ja-JP" altLang="en-US"/>
          </a:p>
        </p:txBody>
      </p:sp>
    </p:spTree>
    <p:extLst>
      <p:ext uri="{BB962C8B-B14F-4D97-AF65-F5344CB8AC3E}">
        <p14:creationId xmlns:p14="http://schemas.microsoft.com/office/powerpoint/2010/main" val="121846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介護現場にロボット技術が浸透しない理由として、福祉介護用具開発の難しさがあります。</a:t>
            </a:r>
            <a:endParaRPr kumimoji="1" lang="en-US" altLang="ja-JP" dirty="0"/>
          </a:p>
          <a:p>
            <a:r>
              <a:rPr kumimoji="1" lang="ja-JP" altLang="en-US" dirty="0" smtClean="0"/>
              <a:t>要介護者の状態は千差万別であり、個別ケアの観点に立つと、要介護者それぞれにカスタマイズされた</a:t>
            </a:r>
            <a:endParaRPr kumimoji="1" lang="en-US" altLang="ja-JP" dirty="0" smtClean="0"/>
          </a:p>
          <a:p>
            <a:r>
              <a:rPr kumimoji="1" lang="ja-JP" altLang="en-US" dirty="0" smtClean="0"/>
              <a:t>福祉用具が本来求められます。</a:t>
            </a:r>
            <a:r>
              <a:rPr kumimoji="1" lang="en-US" altLang="ja-JP" dirty="0" smtClean="0"/>
              <a:t/>
            </a:r>
            <a:br>
              <a:rPr kumimoji="1" lang="en-US" altLang="ja-JP" dirty="0" smtClean="0"/>
            </a:br>
            <a:r>
              <a:rPr kumimoji="1" lang="ja-JP" altLang="en-US" dirty="0" smtClean="0"/>
              <a:t>この考え方に基づき、個人の要介護レベルに合わせられた製品は、個人のニーズを十分に反映させることが可能です。</a:t>
            </a:r>
            <a:endParaRPr kumimoji="1" lang="en-US" altLang="ja-JP" dirty="0" smtClean="0"/>
          </a:p>
          <a:p>
            <a:r>
              <a:rPr kumimoji="1" lang="ja-JP" altLang="en-US" dirty="0" smtClean="0"/>
              <a:t>しかし製品自体が一品モノとなるため、コストが高くなり、また、要介護者それぞれにカスタマイズしているため、</a:t>
            </a:r>
            <a:r>
              <a:rPr kumimoji="1" lang="ja-JP" altLang="en-US" dirty="0" smtClean="0"/>
              <a:t>保守</a:t>
            </a:r>
            <a:r>
              <a:rPr kumimoji="1" lang="ja-JP" altLang="en-US" dirty="0" smtClean="0"/>
              <a:t>や</a:t>
            </a:r>
            <a:r>
              <a:rPr kumimoji="1" lang="ja-JP" altLang="en-US" dirty="0" smtClean="0"/>
              <a:t>メンテ</a:t>
            </a:r>
            <a:r>
              <a:rPr kumimoji="1" lang="ja-JP" altLang="en-US" dirty="0" smtClean="0"/>
              <a:t>ナンス</a:t>
            </a:r>
            <a:r>
              <a:rPr kumimoji="1" lang="ja-JP" altLang="en-US" dirty="0" smtClean="0"/>
              <a:t>を</a:t>
            </a:r>
            <a:r>
              <a:rPr kumimoji="1" lang="ja-JP" altLang="en-US" dirty="0" smtClean="0"/>
              <a:t>考慮した、同一規格での流通は困難です。</a:t>
            </a:r>
            <a:endParaRPr kumimoji="1" lang="en-US" altLang="ja-JP" dirty="0" smtClean="0"/>
          </a:p>
          <a:p>
            <a:endParaRPr kumimoji="1" lang="en-US" altLang="ja-JP" dirty="0"/>
          </a:p>
          <a:p>
            <a:r>
              <a:rPr kumimoji="1" lang="ja-JP" altLang="en-US" dirty="0" smtClean="0"/>
              <a:t>一方で同一</a:t>
            </a:r>
            <a:r>
              <a:rPr kumimoji="1" lang="ja-JP" altLang="en-US" dirty="0"/>
              <a:t>規格で製造される</a:t>
            </a:r>
            <a:r>
              <a:rPr kumimoji="1" lang="ja-JP" altLang="en-US" dirty="0" smtClean="0"/>
              <a:t>製品も多くあります。車椅子などは多くの人が使うため、同一規格で大量に生産されています。</a:t>
            </a:r>
            <a:endParaRPr kumimoji="1" lang="en-US" altLang="ja-JP" dirty="0" smtClean="0"/>
          </a:p>
          <a:p>
            <a:r>
              <a:rPr kumimoji="1" lang="ja-JP" altLang="en-US" dirty="0" smtClean="0"/>
              <a:t>同一規格で生産されれば、コスト</a:t>
            </a:r>
            <a:r>
              <a:rPr kumimoji="1" lang="ja-JP" altLang="en-US" dirty="0"/>
              <a:t>を抑えて大量に生産することができます</a:t>
            </a:r>
            <a:r>
              <a:rPr kumimoji="1" lang="ja-JP" altLang="en-US" dirty="0" smtClean="0"/>
              <a:t>が、</a:t>
            </a:r>
            <a:endParaRPr kumimoji="1" lang="en-US" altLang="ja-JP" dirty="0"/>
          </a:p>
          <a:p>
            <a:r>
              <a:rPr kumimoji="1" lang="ja-JP" altLang="en-US" dirty="0"/>
              <a:t>それを使用</a:t>
            </a:r>
            <a:r>
              <a:rPr kumimoji="1" lang="ja-JP" altLang="en-US" dirty="0" smtClean="0"/>
              <a:t>する要介護者の個別ニーズ</a:t>
            </a:r>
            <a:r>
              <a:rPr kumimoji="1" lang="ja-JP" altLang="en-US" dirty="0"/>
              <a:t>全てに応えることはできません。</a:t>
            </a:r>
            <a:endParaRPr kumimoji="1" lang="en-US" altLang="ja-JP" dirty="0"/>
          </a:p>
          <a:p>
            <a:endParaRPr kumimoji="1" lang="en-US" altLang="ja-JP" dirty="0"/>
          </a:p>
          <a:p>
            <a:endParaRPr kumimoji="1" lang="en-US" altLang="ja-JP" dirty="0"/>
          </a:p>
          <a:p>
            <a:r>
              <a:rPr kumimoji="1" lang="ja-JP" altLang="en-US" dirty="0"/>
              <a:t>このように、福祉介護用具は、個人差ある要介護レベルによって</a:t>
            </a:r>
            <a:endParaRPr kumimoji="1" lang="en-US" altLang="ja-JP" dirty="0"/>
          </a:p>
          <a:p>
            <a:r>
              <a:rPr kumimoji="1" lang="ja-JP" altLang="en-US" dirty="0"/>
              <a:t>求められるニーズが異なる中</a:t>
            </a:r>
            <a:r>
              <a:rPr kumimoji="1" lang="ja-JP" altLang="en-US" dirty="0" smtClean="0"/>
              <a:t>で、大量生産性</a:t>
            </a:r>
            <a:r>
              <a:rPr kumimoji="1" lang="ja-JP" altLang="en-US" dirty="0"/>
              <a:t>とオーダーメイド性という相反する要素を取り入れた</a:t>
            </a:r>
            <a:endParaRPr kumimoji="1" lang="en-US" altLang="ja-JP" dirty="0"/>
          </a:p>
          <a:p>
            <a:r>
              <a:rPr kumimoji="1" lang="ja-JP" altLang="en-US" dirty="0"/>
              <a:t>適用範囲の広い製品づくりが</a:t>
            </a:r>
            <a:r>
              <a:rPr kumimoji="1" lang="ja-JP" altLang="en-US" dirty="0" smtClean="0"/>
              <a:t>求められ、一般的な製品開発とは一線を画した困難さが存在します。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6</a:t>
            </a:fld>
            <a:endParaRPr kumimoji="1" lang="ja-JP" altLang="en-US"/>
          </a:p>
        </p:txBody>
      </p:sp>
    </p:spTree>
    <p:extLst>
      <p:ext uri="{BB962C8B-B14F-4D97-AF65-F5344CB8AC3E}">
        <p14:creationId xmlns:p14="http://schemas.microsoft.com/office/powerpoint/2010/main" val="41651699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ここから、研究内容の報告をします。</a:t>
            </a:r>
            <a:endParaRPr kumimoji="1" lang="en-US" altLang="ja-JP" dirty="0"/>
          </a:p>
          <a:p>
            <a:endParaRPr kumimoji="1" lang="en-US" altLang="ja-JP" dirty="0"/>
          </a:p>
          <a:p>
            <a:r>
              <a:rPr kumimoji="1" lang="ja-JP" altLang="en-US" dirty="0"/>
              <a:t>まず、開発の全体像について説明をします。</a:t>
            </a:r>
            <a:endParaRPr kumimoji="1" lang="en-US" altLang="ja-JP" dirty="0"/>
          </a:p>
          <a:p>
            <a:r>
              <a:rPr kumimoji="1" lang="ja-JP" altLang="en-US" dirty="0"/>
              <a:t>縦軸は開発のフェーズ、横軸は内容を表しています。</a:t>
            </a:r>
            <a:endParaRPr kumimoji="1" lang="en-US" altLang="ja-JP" dirty="0"/>
          </a:p>
          <a:p>
            <a:endParaRPr kumimoji="1" lang="en-US" altLang="ja-JP" dirty="0"/>
          </a:p>
          <a:p>
            <a:r>
              <a:rPr kumimoji="1" lang="ja-JP" altLang="en-US" dirty="0"/>
              <a:t>今後の報告は、縦軸の開発段階ごとに、対応した内容を交えて報告します。</a:t>
            </a:r>
            <a:endParaRPr kumimoji="1" lang="en-US" altLang="ja-JP" dirty="0"/>
          </a:p>
          <a:p>
            <a:r>
              <a:rPr kumimoji="1" lang="ja-JP" altLang="en-US" dirty="0"/>
              <a:t>開発段階は大きく分けて４段階あり、</a:t>
            </a:r>
            <a:endParaRPr kumimoji="1" lang="en-US" altLang="ja-JP" dirty="0"/>
          </a:p>
          <a:p>
            <a:r>
              <a:rPr kumimoji="1" lang="ja-JP" altLang="en-US" dirty="0"/>
              <a:t>一つ目は介護現場の調査、既存製品の調査を通じて行った製品構想。</a:t>
            </a:r>
            <a:endParaRPr kumimoji="1" lang="en-US" altLang="ja-JP" dirty="0"/>
          </a:p>
          <a:p>
            <a:r>
              <a:rPr kumimoji="1" lang="ja-JP" altLang="en-US" dirty="0"/>
              <a:t>二つ目は検証実験を通じて調査と多様性への対応を行ったプロトタイプ開発。</a:t>
            </a:r>
            <a:endParaRPr kumimoji="1" lang="en-US" altLang="ja-JP" dirty="0"/>
          </a:p>
          <a:p>
            <a:r>
              <a:rPr kumimoji="1" lang="ja-JP" altLang="en-US" dirty="0"/>
              <a:t>三つ目は個人差への対応を可能にするためのアプリ開発。</a:t>
            </a:r>
            <a:endParaRPr kumimoji="1" lang="en-US" altLang="ja-JP" dirty="0"/>
          </a:p>
          <a:p>
            <a:r>
              <a:rPr kumimoji="1" lang="ja-JP" altLang="en-US" dirty="0"/>
              <a:t>四つ目は完成した製品が介護現場において正しく認識されるための製品価値の提供となっています。</a:t>
            </a:r>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61</a:t>
            </a:fld>
            <a:endParaRPr kumimoji="1" lang="ja-JP" altLang="en-US"/>
          </a:p>
        </p:txBody>
      </p:sp>
    </p:spTree>
    <p:extLst>
      <p:ext uri="{BB962C8B-B14F-4D97-AF65-F5344CB8AC3E}">
        <p14:creationId xmlns:p14="http://schemas.microsoft.com/office/powerpoint/2010/main" val="1242570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以上の検証実験を通じた調査と、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ベッドに敷くだけで誰しもが使用可能となる適用範囲の広い製品開発を通し、</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多様性への対応を行ったプロトタイプ開発についての説明とさせていただきます。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62</a:t>
            </a:fld>
            <a:endParaRPr kumimoji="1" lang="ja-JP" altLang="en-US"/>
          </a:p>
        </p:txBody>
      </p:sp>
    </p:spTree>
    <p:extLst>
      <p:ext uri="{BB962C8B-B14F-4D97-AF65-F5344CB8AC3E}">
        <p14:creationId xmlns:p14="http://schemas.microsoft.com/office/powerpoint/2010/main" val="287971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次に、臨床実験において判明した排泄通知の優先度の低さに対し、</a:t>
            </a:r>
            <a:endParaRPr kumimoji="1" lang="en-US" altLang="ja-JP" dirty="0"/>
          </a:p>
          <a:p>
            <a:r>
              <a:rPr kumimoji="1" lang="ja-JP" altLang="en-US" dirty="0"/>
              <a:t>アプリ開発を行った際の説明を行います。</a:t>
            </a:r>
            <a:endParaRPr kumimoji="1" lang="en-US" altLang="ja-JP" dirty="0"/>
          </a:p>
          <a:p>
            <a:r>
              <a:rPr kumimoji="1" lang="ja-JP" altLang="en-US" dirty="0"/>
              <a:t>このアプリ開発の目的は、要介護者ひとりひとり異なる排泄周期に対応することです。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63</a:t>
            </a:fld>
            <a:endParaRPr kumimoji="1" lang="ja-JP" altLang="en-US"/>
          </a:p>
        </p:txBody>
      </p:sp>
    </p:spTree>
    <p:extLst>
      <p:ext uri="{BB962C8B-B14F-4D97-AF65-F5344CB8AC3E}">
        <p14:creationId xmlns:p14="http://schemas.microsoft.com/office/powerpoint/2010/main" val="3082968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また、２つ目の動画として実写の動画を作成しました。</a:t>
            </a:r>
            <a:endParaRPr kumimoji="1" lang="en-US" altLang="ja-JP" dirty="0"/>
          </a:p>
          <a:p>
            <a:endParaRPr kumimoji="1" lang="en-US" altLang="ja-JP" dirty="0"/>
          </a:p>
          <a:p>
            <a:r>
              <a:rPr kumimoji="1" lang="ja-JP" altLang="en-US" dirty="0"/>
              <a:t>これは、実際に介護現場で働く介護従事者や、施設に入居する要介護者とその家族をターゲットとしています。</a:t>
            </a:r>
            <a:endParaRPr kumimoji="1" lang="en-US" altLang="ja-JP" dirty="0"/>
          </a:p>
          <a:p>
            <a:endParaRPr kumimoji="1" lang="en-US" altLang="ja-JP" dirty="0"/>
          </a:p>
          <a:p>
            <a:r>
              <a:rPr kumimoji="1" lang="ja-JP" altLang="en-US" dirty="0"/>
              <a:t>主に、製品の開発経緯を説明し、いかに現場に寄り添った開発を行ったかを説明することに重点を置きました。</a:t>
            </a:r>
            <a:endParaRPr kumimoji="1" lang="en-US" altLang="ja-JP" dirty="0"/>
          </a:p>
          <a:p>
            <a:r>
              <a:rPr kumimoji="1" lang="ja-JP" altLang="en-US" dirty="0"/>
              <a:t>これにより、介護従事者には製品の開発に現場の声が活かされていることや、</a:t>
            </a:r>
            <a:endParaRPr kumimoji="1" lang="en-US" altLang="ja-JP" dirty="0"/>
          </a:p>
          <a:p>
            <a:r>
              <a:rPr kumimoji="1" lang="ja-JP" altLang="en-US" dirty="0"/>
              <a:t>要介護者には、入居後の生活や受けられるサービスの内容を理解してもらえます。</a:t>
            </a:r>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64</a:t>
            </a:fld>
            <a:endParaRPr kumimoji="1" lang="ja-JP" altLang="en-US"/>
          </a:p>
        </p:txBody>
      </p:sp>
    </p:spTree>
    <p:extLst>
      <p:ext uri="{BB962C8B-B14F-4D97-AF65-F5344CB8AC3E}">
        <p14:creationId xmlns:p14="http://schemas.microsoft.com/office/powerpoint/2010/main" val="162110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a:t>
            </a:r>
            <a:r>
              <a:rPr kumimoji="1" lang="ja-JP" altLang="en-US" dirty="0"/>
              <a:t>の意義と目的をまとめます。</a:t>
            </a:r>
            <a:endParaRPr kumimoji="1" lang="en-US" altLang="ja-JP" dirty="0"/>
          </a:p>
          <a:p>
            <a:endParaRPr kumimoji="1" lang="en-US" altLang="ja-JP" dirty="0"/>
          </a:p>
          <a:p>
            <a:r>
              <a:rPr kumimoji="1" lang="ja-JP" altLang="en-US" dirty="0"/>
              <a:t>本研究の意義は、</a:t>
            </a:r>
            <a:r>
              <a:rPr kumimoji="1" lang="ja-JP" altLang="en-US" dirty="0" smtClean="0"/>
              <a:t>効率的かつ質の高い介護</a:t>
            </a:r>
            <a:r>
              <a:rPr kumimoji="1" lang="ja-JP" altLang="en-US" dirty="0"/>
              <a:t>が求められる時代において</a:t>
            </a:r>
            <a:r>
              <a:rPr kumimoji="1" lang="ja-JP" altLang="en-US" dirty="0" smtClean="0"/>
              <a:t>、</a:t>
            </a:r>
            <a:r>
              <a:rPr kumimoji="1" lang="en-US" altLang="ja-JP" dirty="0" smtClean="0"/>
              <a:t/>
            </a:r>
            <a:br>
              <a:rPr kumimoji="1" lang="en-US" altLang="ja-JP" dirty="0" smtClean="0"/>
            </a:br>
            <a:r>
              <a:rPr kumimoji="1" lang="en-US" altLang="ja-JP" dirty="0" smtClean="0"/>
              <a:t>1. </a:t>
            </a:r>
            <a:r>
              <a:rPr kumimoji="1" lang="ja-JP" altLang="en-US" sz="1200" kern="1200" dirty="0" smtClean="0">
                <a:solidFill>
                  <a:schemeClr val="tx1"/>
                </a:solidFill>
                <a:latin typeface="+mn-lt"/>
                <a:ea typeface="+mn-ea"/>
                <a:cs typeface="+mn-cs"/>
              </a:rPr>
              <a:t>要介護者のみ、もしくは介護者のみにしぽった単ユーザへの製品開発や、介護行為における、一動作の補助ではなく、</a:t>
            </a:r>
            <a:r>
              <a:rPr kumimoji="1" lang="en-US" altLang="ja-JP" sz="1200" kern="1200" dirty="0" smtClean="0">
                <a:solidFill>
                  <a:schemeClr val="tx1"/>
                </a:solidFill>
                <a:latin typeface="+mn-lt"/>
                <a:ea typeface="+mn-ea"/>
                <a:cs typeface="+mn-cs"/>
              </a:rPr>
              <a:t/>
            </a:r>
            <a:br>
              <a:rPr kumimoji="1" lang="en-US" altLang="ja-JP" sz="1200" kern="1200" dirty="0" smtClean="0">
                <a:solidFill>
                  <a:schemeClr val="tx1"/>
                </a:solidFill>
                <a:latin typeface="+mn-lt"/>
                <a:ea typeface="+mn-ea"/>
                <a:cs typeface="+mn-cs"/>
              </a:rPr>
            </a:br>
            <a:r>
              <a:rPr kumimoji="1" lang="en-US" altLang="ja-JP" sz="1200" kern="1200" dirty="0" smtClean="0">
                <a:solidFill>
                  <a:schemeClr val="tx1"/>
                </a:solidFill>
                <a:latin typeface="+mn-lt"/>
                <a:ea typeface="+mn-ea"/>
                <a:cs typeface="+mn-cs"/>
              </a:rPr>
              <a:t>   </a:t>
            </a:r>
            <a:r>
              <a:rPr kumimoji="1" lang="ja-JP" altLang="en-US" sz="1200" kern="1200" dirty="0" smtClean="0">
                <a:solidFill>
                  <a:schemeClr val="tx1"/>
                </a:solidFill>
                <a:latin typeface="+mn-lt"/>
                <a:ea typeface="+mn-ea"/>
                <a:cs typeface="+mn-cs"/>
              </a:rPr>
              <a:t>複数ユーザーに対して、かつ介護業務全体</a:t>
            </a:r>
            <a:r>
              <a:rPr kumimoji="1" lang="ja-JP" altLang="en-US" sz="1200" kern="1200" dirty="0" smtClean="0">
                <a:solidFill>
                  <a:schemeClr val="tx1"/>
                </a:solidFill>
                <a:latin typeface="+mn-lt"/>
                <a:ea typeface="+mn-ea"/>
                <a:cs typeface="+mn-cs"/>
              </a:rPr>
              <a:t>を</a:t>
            </a:r>
            <a:r>
              <a:rPr kumimoji="1" lang="ja-JP" altLang="en-US" sz="1200" kern="1200" dirty="0" smtClean="0">
                <a:solidFill>
                  <a:schemeClr val="tx1"/>
                </a:solidFill>
                <a:latin typeface="+mn-lt"/>
                <a:ea typeface="+mn-ea"/>
                <a:cs typeface="+mn-cs"/>
              </a:rPr>
              <a:t>俯瞰</a:t>
            </a:r>
            <a:r>
              <a:rPr kumimoji="1" lang="ja-JP" altLang="en-US" sz="1200" kern="1200" dirty="0" smtClean="0">
                <a:solidFill>
                  <a:schemeClr val="tx1"/>
                </a:solidFill>
                <a:latin typeface="+mn-lt"/>
                <a:ea typeface="+mn-ea"/>
                <a:cs typeface="+mn-cs"/>
              </a:rPr>
              <a:t>した</a:t>
            </a:r>
            <a:r>
              <a:rPr kumimoji="1" lang="ja-JP" altLang="en-US" sz="1200" kern="1200" dirty="0" smtClean="0">
                <a:solidFill>
                  <a:schemeClr val="tx1"/>
                </a:solidFill>
                <a:latin typeface="+mn-lt"/>
                <a:ea typeface="+mn-ea"/>
                <a:cs typeface="+mn-cs"/>
              </a:rPr>
              <a:t>、包括的な支援が行える製品を開発すること</a:t>
            </a:r>
            <a:endParaRPr kumimoji="1" lang="en-US" altLang="ja-JP" dirty="0" smtClean="0"/>
          </a:p>
          <a:p>
            <a:r>
              <a:rPr kumimoji="1" lang="en-US" altLang="ja-JP" dirty="0" smtClean="0"/>
              <a:t>2. </a:t>
            </a:r>
            <a:r>
              <a:rPr kumimoji="1" lang="ja-JP" altLang="en-US" dirty="0" smtClean="0"/>
              <a:t>要介護者の状態は千差万別であるため</a:t>
            </a:r>
            <a:r>
              <a:rPr kumimoji="1" lang="ja-JP" altLang="en-US" dirty="0" smtClean="0"/>
              <a:t>、</a:t>
            </a:r>
            <a:r>
              <a:rPr kumimoji="1" lang="ja-JP" altLang="en-US" dirty="0" smtClean="0"/>
              <a:t>一部の要介護者に向けてではなく</a:t>
            </a:r>
            <a:r>
              <a:rPr kumimoji="1" lang="ja-JP" altLang="en-US" dirty="0" smtClean="0"/>
              <a:t>、</a:t>
            </a:r>
            <a:r>
              <a:rPr kumimoji="1" lang="ja-JP" altLang="en-US" dirty="0" smtClean="0"/>
              <a:t>適用</a:t>
            </a:r>
            <a:r>
              <a:rPr kumimoji="1" lang="ja-JP" altLang="en-US" dirty="0"/>
              <a:t>範囲の広い福祉介護用具の開発を行う</a:t>
            </a:r>
            <a:r>
              <a:rPr kumimoji="1" lang="ja-JP" altLang="en-US" dirty="0" smtClean="0"/>
              <a:t>こと</a:t>
            </a:r>
            <a:r>
              <a:rPr kumimoji="1" lang="en-US" altLang="ja-JP" dirty="0" smtClean="0"/>
              <a:t/>
            </a:r>
            <a:br>
              <a:rPr kumimoji="1" lang="en-US" altLang="ja-JP" dirty="0" smtClean="0"/>
            </a:br>
            <a:r>
              <a:rPr kumimoji="1" lang="en-US" altLang="ja-JP" dirty="0" smtClean="0"/>
              <a:t>3. </a:t>
            </a:r>
            <a:r>
              <a:rPr kumimoji="1" lang="ja-JP" altLang="en-US" dirty="0" smtClean="0"/>
              <a:t>現場の運用について十分に考慮された、ロボット技術に代表される先進技術の浸透　</a:t>
            </a:r>
            <a:endParaRPr kumimoji="1" lang="en-US" altLang="ja-JP" dirty="0"/>
          </a:p>
          <a:p>
            <a:r>
              <a:rPr kumimoji="1" lang="en-US" altLang="ja-JP" dirty="0" smtClean="0"/>
              <a:t/>
            </a:r>
            <a:br>
              <a:rPr kumimoji="1" lang="en-US" altLang="ja-JP" dirty="0" smtClean="0"/>
            </a:br>
            <a:r>
              <a:rPr kumimoji="1" lang="ja-JP" altLang="en-US" dirty="0" smtClean="0"/>
              <a:t>この</a:t>
            </a:r>
            <a:r>
              <a:rPr kumimoji="1" lang="en-US" altLang="ja-JP" dirty="0" smtClean="0"/>
              <a:t>3</a:t>
            </a:r>
            <a:r>
              <a:rPr kumimoji="1" lang="ja-JP" altLang="en-US" dirty="0" smtClean="0"/>
              <a:t>点を達成することが、効率的かつ質の高い介護が求められる時代における、新しい福祉用具開発の重要な点だと考え、これを本研究での</a:t>
            </a:r>
            <a:r>
              <a:rPr kumimoji="1" lang="ja-JP" altLang="en-US" dirty="0" smtClean="0"/>
              <a:t>意義と</a:t>
            </a:r>
            <a:r>
              <a:rPr kumimoji="1" lang="ja-JP" altLang="en-US" dirty="0" smtClean="0"/>
              <a:t>します。</a:t>
            </a:r>
            <a:endParaRPr kumimoji="1" lang="en-US" altLang="ja-JP" dirty="0" smtClean="0"/>
          </a:p>
          <a:p>
            <a:endParaRPr kumimoji="1" lang="en-US" altLang="ja-JP" dirty="0" smtClean="0"/>
          </a:p>
          <a:p>
            <a:r>
              <a:rPr kumimoji="1" lang="ja-JP" altLang="en-US" dirty="0" smtClean="0"/>
              <a:t>以上</a:t>
            </a:r>
            <a:r>
              <a:rPr kumimoji="1" lang="en-US" altLang="ja-JP" dirty="0" smtClean="0"/>
              <a:t>3</a:t>
            </a:r>
            <a:r>
              <a:rPr kumimoji="1" lang="ja-JP" altLang="en-US" dirty="0" smtClean="0"/>
              <a:t>点を達成するために、本研究では、センサー技術を用いた排泄検知シートの開発を通して、</a:t>
            </a:r>
            <a:endParaRPr kumimoji="1" lang="en-US" altLang="ja-JP" dirty="0" smtClean="0"/>
          </a:p>
          <a:p>
            <a:r>
              <a:rPr kumimoji="1" lang="ja-JP" altLang="en-US" dirty="0" smtClean="0"/>
              <a:t>介護現場において適切な製品開発と現場への普及促進がなされたかを</a:t>
            </a:r>
            <a:r>
              <a:rPr kumimoji="1" lang="ja-JP" altLang="en-US" dirty="0" smtClean="0"/>
              <a:t>検証</a:t>
            </a:r>
            <a:r>
              <a:rPr kumimoji="1" lang="ja-JP" altLang="en-US" dirty="0" smtClean="0"/>
              <a:t>します</a:t>
            </a:r>
            <a:r>
              <a:rPr kumimoji="1" lang="ja-JP" altLang="en-US" dirty="0" smtClean="0"/>
              <a:t>。</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7</a:t>
            </a:fld>
            <a:endParaRPr kumimoji="1" lang="ja-JP" altLang="en-US"/>
          </a:p>
        </p:txBody>
      </p:sp>
    </p:spTree>
    <p:extLst>
      <p:ext uri="{BB962C8B-B14F-4D97-AF65-F5344CB8AC3E}">
        <p14:creationId xmlns:p14="http://schemas.microsoft.com/office/powerpoint/2010/main" val="1272029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まず本研究で扱う排泄検知システムの評価を行う上で、適切な開発手法を調査しました。</a:t>
            </a:r>
            <a:endParaRPr kumimoji="1" lang="en-US" altLang="ja-JP" dirty="0" smtClean="0"/>
          </a:p>
          <a:p>
            <a:r>
              <a:rPr kumimoji="1" lang="ja-JP" altLang="en-US" dirty="0" smtClean="0"/>
              <a:t>本製品を開発した企業はベンチャー企業であることから、開発手法には、ベンチャー企業やスタートアップで多く用いられる、</a:t>
            </a:r>
            <a:endParaRPr kumimoji="1" lang="en-US" altLang="ja-JP" dirty="0" smtClean="0"/>
          </a:p>
          <a:p>
            <a:r>
              <a:rPr kumimoji="1" lang="ja-JP" altLang="en-US" dirty="0" smtClean="0"/>
              <a:t>「</a:t>
            </a:r>
            <a:r>
              <a:rPr kumimoji="1" lang="en-US" altLang="ja-JP" dirty="0" smtClean="0"/>
              <a:t>Minimum Viable Product</a:t>
            </a:r>
            <a:r>
              <a:rPr kumimoji="1" lang="ja-JP" altLang="en-US" dirty="0" smtClean="0"/>
              <a:t>」を用いることを検討しました。</a:t>
            </a:r>
            <a:endParaRPr kumimoji="1" lang="en-US" altLang="ja-JP" dirty="0" smtClean="0"/>
          </a:p>
          <a:p>
            <a:r>
              <a:rPr kumimoji="1" lang="ja-JP" altLang="en-US" dirty="0" smtClean="0"/>
              <a:t>この手法は、</a:t>
            </a:r>
            <a:r>
              <a:rPr kumimoji="1" lang="ja-JP" altLang="en-US" sz="1200" kern="1200" dirty="0" smtClean="0">
                <a:solidFill>
                  <a:schemeClr val="tx1"/>
                </a:solidFill>
                <a:latin typeface="+mn-lt"/>
                <a:ea typeface="+mn-ea"/>
                <a:cs typeface="+mn-cs"/>
              </a:rPr>
              <a:t>製品の</a:t>
            </a:r>
            <a:r>
              <a:rPr kumimoji="1" lang="ja-JP" altLang="en-US" sz="1200" kern="1200" dirty="0" smtClean="0">
                <a:solidFill>
                  <a:schemeClr val="tx1"/>
                </a:solidFill>
                <a:latin typeface="+mn-lt"/>
                <a:ea typeface="+mn-ea"/>
                <a:cs typeface="+mn-cs"/>
              </a:rPr>
              <a:t>アイデアから最低限実用に足る製品を</a:t>
            </a:r>
            <a:r>
              <a:rPr kumimoji="1" lang="ja-JP" altLang="en-US" sz="1200" kern="1200" dirty="0" smtClean="0">
                <a:solidFill>
                  <a:schemeClr val="tx1"/>
                </a:solidFill>
                <a:latin typeface="+mn-lt"/>
                <a:ea typeface="+mn-ea"/>
                <a:cs typeface="+mn-cs"/>
              </a:rPr>
              <a:t>まず</a:t>
            </a:r>
            <a:r>
              <a:rPr kumimoji="1" lang="ja-JP" altLang="en-US" sz="1200" kern="1200" dirty="0" smtClean="0">
                <a:solidFill>
                  <a:schemeClr val="tx1"/>
                </a:solidFill>
                <a:latin typeface="+mn-lt"/>
                <a:ea typeface="+mn-ea"/>
                <a:cs typeface="+mn-cs"/>
              </a:rPr>
              <a:t>作り、顧客の反応を検証しながら改良・軌道修正を行</a:t>
            </a:r>
            <a:r>
              <a:rPr kumimoji="1" lang="ja-JP" altLang="en-US" sz="1200" kern="1200" dirty="0" smtClean="0">
                <a:solidFill>
                  <a:schemeClr val="tx1"/>
                </a:solidFill>
                <a:latin typeface="+mn-lt"/>
                <a:ea typeface="+mn-ea"/>
                <a:cs typeface="+mn-cs"/>
              </a:rPr>
              <a:t>っていく手法です。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構築（</a:t>
            </a:r>
            <a:r>
              <a:rPr kumimoji="1" lang="en-US" altLang="ja-JP" sz="1200" kern="1200" dirty="0" smtClean="0">
                <a:solidFill>
                  <a:schemeClr val="tx1"/>
                </a:solidFill>
                <a:latin typeface="+mn-lt"/>
                <a:ea typeface="+mn-ea"/>
                <a:cs typeface="+mn-cs"/>
              </a:rPr>
              <a:t>BUILD</a:t>
            </a:r>
            <a:r>
              <a:rPr kumimoji="1" lang="ja-JP" altLang="en-US" sz="1200" kern="1200" dirty="0" smtClean="0">
                <a:solidFill>
                  <a:schemeClr val="tx1"/>
                </a:solidFill>
                <a:latin typeface="+mn-lt"/>
                <a:ea typeface="+mn-ea"/>
                <a:cs typeface="+mn-cs"/>
              </a:rPr>
              <a:t>） </a:t>
            </a:r>
            <a:r>
              <a:rPr kumimoji="1" lang="en-US" altLang="ja-JP" sz="1200" kern="1200" dirty="0" smtClean="0">
                <a:solidFill>
                  <a:schemeClr val="tx1"/>
                </a:solidFill>
                <a:latin typeface="+mn-lt"/>
                <a:ea typeface="+mn-ea"/>
                <a:cs typeface="+mn-cs"/>
              </a:rPr>
              <a:t>- </a:t>
            </a:r>
            <a:r>
              <a:rPr kumimoji="1" lang="ja-JP" altLang="en-US" sz="1200" kern="1200" dirty="0" smtClean="0">
                <a:solidFill>
                  <a:schemeClr val="tx1"/>
                </a:solidFill>
                <a:latin typeface="+mn-lt"/>
                <a:ea typeface="+mn-ea"/>
                <a:cs typeface="+mn-cs"/>
              </a:rPr>
              <a:t>計測（</a:t>
            </a:r>
            <a:r>
              <a:rPr kumimoji="1" lang="en-US" altLang="ja-JP" sz="1200" kern="1200" dirty="0" smtClean="0">
                <a:solidFill>
                  <a:schemeClr val="tx1"/>
                </a:solidFill>
                <a:latin typeface="+mn-lt"/>
                <a:ea typeface="+mn-ea"/>
                <a:cs typeface="+mn-cs"/>
              </a:rPr>
              <a:t>MEASURE</a:t>
            </a:r>
            <a:r>
              <a:rPr kumimoji="1" lang="ja-JP" altLang="en-US" sz="1200" kern="1200" dirty="0" smtClean="0">
                <a:solidFill>
                  <a:schemeClr val="tx1"/>
                </a:solidFill>
                <a:latin typeface="+mn-lt"/>
                <a:ea typeface="+mn-ea"/>
                <a:cs typeface="+mn-cs"/>
              </a:rPr>
              <a:t>） </a:t>
            </a:r>
            <a:r>
              <a:rPr kumimoji="1" lang="en-US" altLang="ja-JP" sz="1200" kern="1200" dirty="0" smtClean="0">
                <a:solidFill>
                  <a:schemeClr val="tx1"/>
                </a:solidFill>
                <a:latin typeface="+mn-lt"/>
                <a:ea typeface="+mn-ea"/>
                <a:cs typeface="+mn-cs"/>
              </a:rPr>
              <a:t>- </a:t>
            </a:r>
            <a:r>
              <a:rPr kumimoji="1" lang="ja-JP" altLang="en-US" sz="1200" kern="1200" dirty="0" smtClean="0">
                <a:solidFill>
                  <a:schemeClr val="tx1"/>
                </a:solidFill>
                <a:latin typeface="+mn-lt"/>
                <a:ea typeface="+mn-ea"/>
                <a:cs typeface="+mn-cs"/>
              </a:rPr>
              <a:t>学習（</a:t>
            </a:r>
            <a:r>
              <a:rPr kumimoji="1" lang="en-US" altLang="ja-JP" sz="1200" kern="1200" dirty="0" smtClean="0">
                <a:solidFill>
                  <a:schemeClr val="tx1"/>
                </a:solidFill>
                <a:latin typeface="+mn-lt"/>
                <a:ea typeface="+mn-ea"/>
                <a:cs typeface="+mn-cs"/>
              </a:rPr>
              <a:t>LEARN</a:t>
            </a:r>
            <a:r>
              <a:rPr kumimoji="1" lang="ja-JP" altLang="en-US" sz="1200" kern="1200" dirty="0" smtClean="0">
                <a:solidFill>
                  <a:schemeClr val="tx1"/>
                </a:solidFill>
                <a:latin typeface="+mn-lt"/>
                <a:ea typeface="+mn-ea"/>
                <a:cs typeface="+mn-cs"/>
              </a:rPr>
              <a:t>）の学習サイクルを迅速に繰り返すことによって、</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製品開発と検証における、</a:t>
            </a:r>
            <a:r>
              <a:rPr kumimoji="1" lang="ja-JP" altLang="en-US" sz="1200" kern="1200" dirty="0" smtClean="0">
                <a:solidFill>
                  <a:schemeClr val="tx1"/>
                </a:solidFill>
                <a:latin typeface="+mn-lt"/>
                <a:ea typeface="+mn-ea"/>
                <a:cs typeface="+mn-cs"/>
              </a:rPr>
              <a:t>無駄を最小限に抑えて成功に近づくというスタートアップ手法</a:t>
            </a:r>
            <a:r>
              <a:rPr kumimoji="1" lang="ja-JP" altLang="en-US" sz="1200" kern="1200" dirty="0" smtClean="0">
                <a:solidFill>
                  <a:schemeClr val="tx1"/>
                </a:solidFill>
                <a:latin typeface="+mn-lt"/>
                <a:ea typeface="+mn-ea"/>
                <a:cs typeface="+mn-cs"/>
              </a:rPr>
              <a:t>です。</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しかし、本製品で扱う排泄検知シートは、本研究の特徴である、</a:t>
            </a:r>
            <a:endParaRPr kumimoji="1" lang="en-US" altLang="ja-JP" sz="1200" kern="1200" dirty="0" smtClean="0">
              <a:solidFill>
                <a:schemeClr val="tx1"/>
              </a:solidFill>
              <a:latin typeface="+mn-lt"/>
              <a:ea typeface="+mn-ea"/>
              <a:cs typeface="+mn-cs"/>
            </a:endParaRPr>
          </a:p>
          <a:p>
            <a:pPr marL="228600" indent="-228600">
              <a:buAutoNum type="arabicPeriod"/>
            </a:pPr>
            <a:r>
              <a:rPr kumimoji="1" lang="ja-JP" altLang="en-US" sz="1200" kern="1200" dirty="0" smtClean="0">
                <a:solidFill>
                  <a:schemeClr val="tx1"/>
                </a:solidFill>
                <a:latin typeface="+mn-lt"/>
                <a:ea typeface="+mn-ea"/>
                <a:cs typeface="+mn-cs"/>
              </a:rPr>
              <a:t>複数ユーザーが使用するため、各ユーザーの使用状況を同時に考慮できる手法が望ましいこと</a:t>
            </a:r>
            <a:endParaRPr kumimoji="1" lang="en-US" altLang="ja-JP" sz="1200" kern="1200" dirty="0" smtClean="0">
              <a:solidFill>
                <a:schemeClr val="tx1"/>
              </a:solidFill>
              <a:latin typeface="+mn-lt"/>
              <a:ea typeface="+mn-ea"/>
              <a:cs typeface="+mn-cs"/>
            </a:endParaRPr>
          </a:p>
          <a:p>
            <a:pPr marL="228600" indent="-228600">
              <a:buAutoNum type="arabicPeriod"/>
            </a:pPr>
            <a:r>
              <a:rPr kumimoji="1" lang="ja-JP" altLang="en-US" dirty="0" smtClean="0"/>
              <a:t>身体的もしくは精神的に支援が必要な方を対象とするため、検証は回数を重ね、入念に行わなければならないこと</a:t>
            </a:r>
            <a:endParaRPr kumimoji="1" lang="en-US" altLang="ja-JP" dirty="0" smtClean="0"/>
          </a:p>
          <a:p>
            <a:r>
              <a:rPr kumimoji="1" lang="ja-JP" altLang="en-US" dirty="0" smtClean="0"/>
              <a:t>以上の点より、</a:t>
            </a:r>
            <a:r>
              <a:rPr kumimoji="1" lang="ja-JP" altLang="en-US" dirty="0" smtClean="0"/>
              <a:t>本製品を開発した企業がベンチャー企業であることから、スタートアップでよく用いられる「</a:t>
            </a:r>
            <a:r>
              <a:rPr kumimoji="1" lang="en-US" altLang="ja-JP" dirty="0" smtClean="0"/>
              <a:t>Minimum Viable Product</a:t>
            </a:r>
            <a:r>
              <a:rPr kumimoji="1" lang="ja-JP" altLang="en-US" dirty="0" smtClean="0"/>
              <a:t>」を</a:t>
            </a:r>
            <a:endParaRPr kumimoji="1" lang="en-US" altLang="ja-JP" dirty="0" smtClean="0"/>
          </a:p>
          <a:p>
            <a:r>
              <a:rPr kumimoji="1" lang="ja-JP" altLang="en-US" dirty="0" smtClean="0"/>
              <a:t>活用すること</a:t>
            </a:r>
            <a:r>
              <a:rPr kumimoji="1" lang="ja-JP" altLang="en-US" dirty="0" smtClean="0"/>
              <a:t>を</a:t>
            </a:r>
            <a:r>
              <a:rPr kumimoji="1" lang="ja-JP" altLang="en-US" dirty="0" smtClean="0"/>
              <a:t>考慮しましたが、医療現場や介護現場においては、スピード感のある研究開発よりも、正しく安全に使用できる製品の研究開発が重んじられるため、</a:t>
            </a:r>
            <a:endParaRPr kumimoji="1" lang="en-US" altLang="ja-JP" dirty="0" smtClean="0"/>
          </a:p>
          <a:p>
            <a:r>
              <a:rPr kumimoji="1" lang="en-US" altLang="ja-JP" dirty="0" smtClean="0"/>
              <a:t>Minimum Viable Product</a:t>
            </a:r>
            <a:r>
              <a:rPr kumimoji="1" lang="ja-JP" altLang="en-US" dirty="0" smtClean="0"/>
              <a:t>は</a:t>
            </a:r>
            <a:r>
              <a:rPr kumimoji="1" lang="ja-JP" altLang="en-US" dirty="0" smtClean="0"/>
              <a:t>適さないと判断</a:t>
            </a:r>
            <a:r>
              <a:rPr kumimoji="1" lang="ja-JP" altLang="en-US" dirty="0" smtClean="0"/>
              <a:t>しました。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149D17C-10B2-40A5-A485-7F820A28FF26}" type="slidenum">
              <a:rPr kumimoji="1" lang="ja-JP" altLang="en-US" smtClean="0"/>
              <a:t>8</a:t>
            </a:fld>
            <a:endParaRPr kumimoji="1" lang="ja-JP" altLang="en-US"/>
          </a:p>
        </p:txBody>
      </p:sp>
    </p:spTree>
    <p:extLst>
      <p:ext uri="{BB962C8B-B14F-4D97-AF65-F5344CB8AC3E}">
        <p14:creationId xmlns:p14="http://schemas.microsoft.com/office/powerpoint/2010/main" val="381615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その結果、新たなモデルとして、</a:t>
            </a:r>
            <a:endParaRPr kumimoji="1" lang="en-US" altLang="ja-JP" dirty="0"/>
          </a:p>
          <a:p>
            <a:r>
              <a:rPr kumimoji="1" lang="en-US" altLang="ja-JP" dirty="0"/>
              <a:t>P-</a:t>
            </a:r>
            <a:r>
              <a:rPr kumimoji="1" lang="en-US" altLang="ja-JP" dirty="0" err="1"/>
              <a:t>mSHELL</a:t>
            </a:r>
            <a:r>
              <a:rPr kumimoji="1" lang="ja-JP" altLang="en-US" dirty="0"/>
              <a:t>モデルを</a:t>
            </a:r>
            <a:r>
              <a:rPr kumimoji="1" lang="ja-JP" altLang="en-US" dirty="0" smtClean="0"/>
              <a:t>用い</a:t>
            </a:r>
            <a:r>
              <a:rPr kumimoji="1" lang="ja-JP" altLang="en-US" dirty="0" smtClean="0"/>
              <a:t>ることとしました、</a:t>
            </a:r>
            <a:endParaRPr kumimoji="1" lang="en-US" altLang="ja-JP" dirty="0"/>
          </a:p>
          <a:p>
            <a:endParaRPr kumimoji="1" lang="en-US" altLang="ja-JP" dirty="0"/>
          </a:p>
          <a:p>
            <a:r>
              <a:rPr kumimoji="1" lang="en-US" altLang="ja-JP" dirty="0"/>
              <a:t>P-</a:t>
            </a:r>
            <a:r>
              <a:rPr kumimoji="1" lang="en-US" altLang="ja-JP" dirty="0" err="1"/>
              <a:t>mSHELL</a:t>
            </a:r>
            <a:r>
              <a:rPr kumimoji="1" lang="ja-JP" altLang="en-US" dirty="0"/>
              <a:t>は、</a:t>
            </a:r>
            <a:r>
              <a:rPr kumimoji="1" lang="ja-JP" altLang="ja-JP" sz="1200" kern="1200" dirty="0">
                <a:solidFill>
                  <a:schemeClr val="tx1"/>
                </a:solidFill>
                <a:effectLst/>
                <a:latin typeface="+mn-lt"/>
                <a:ea typeface="+mn-ea"/>
                <a:cs typeface="+mn-cs"/>
              </a:rPr>
              <a:t>ヒューマンファクター工学の医療用説明モデル</a:t>
            </a:r>
            <a:r>
              <a:rPr kumimoji="1" lang="ja-JP" altLang="en-US" sz="1200" kern="1200" dirty="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医療現場における事故などのインシデント分析として用いられるため、製品開発をおこなう上で、注意すべきエラー検証に有益です。</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また様々</a:t>
            </a:r>
            <a:r>
              <a:rPr kumimoji="1" lang="ja-JP" altLang="en-US" sz="1200" kern="1200" dirty="0">
                <a:solidFill>
                  <a:schemeClr val="tx1"/>
                </a:solidFill>
                <a:effectLst/>
                <a:latin typeface="+mn-lt"/>
                <a:ea typeface="+mn-ea"/>
                <a:cs typeface="+mn-cs"/>
              </a:rPr>
              <a:t>な因子が同時に介在する</a:t>
            </a:r>
            <a:r>
              <a:rPr kumimoji="1" lang="ja-JP" altLang="en-US" sz="1200" kern="1200" dirty="0" smtClean="0">
                <a:solidFill>
                  <a:schemeClr val="tx1"/>
                </a:solidFill>
                <a:effectLst/>
                <a:latin typeface="+mn-lt"/>
                <a:ea typeface="+mn-ea"/>
                <a:cs typeface="+mn-cs"/>
              </a:rPr>
              <a:t>医療現場</a:t>
            </a:r>
            <a:r>
              <a:rPr kumimoji="1" lang="ja-JP" altLang="en-US" sz="1200" kern="1200" dirty="0">
                <a:solidFill>
                  <a:schemeClr val="tx1"/>
                </a:solidFill>
                <a:effectLst/>
                <a:latin typeface="+mn-lt"/>
                <a:ea typeface="+mn-ea"/>
                <a:cs typeface="+mn-cs"/>
              </a:rPr>
              <a:t>という特殊な中で、</a:t>
            </a:r>
            <a:r>
              <a:rPr kumimoji="1" lang="ja-JP" altLang="en-US" sz="1200" kern="1200" dirty="0" smtClean="0">
                <a:solidFill>
                  <a:schemeClr val="tx1"/>
                </a:solidFill>
                <a:effectLst/>
                <a:latin typeface="+mn-lt"/>
                <a:ea typeface="+mn-ea"/>
                <a:cs typeface="+mn-cs"/>
              </a:rPr>
              <a:t>医療の</a:t>
            </a:r>
            <a:r>
              <a:rPr kumimoji="1" lang="ja-JP" altLang="en-US" sz="1200" kern="1200" dirty="0">
                <a:solidFill>
                  <a:schemeClr val="tx1"/>
                </a:solidFill>
                <a:effectLst/>
                <a:latin typeface="+mn-lt"/>
                <a:ea typeface="+mn-ea"/>
                <a:cs typeface="+mn-cs"/>
              </a:rPr>
              <a:t>現場に特化した効果的な分析ができます。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介護現場は医療現場と同じく、業務が複数同時並行で行われること、常に事故などのインシデントと隣り合わせであることから、</a:t>
            </a:r>
            <a:endParaRPr kumimoji="1" lang="en-US" altLang="ja-JP" dirty="0" smtClean="0"/>
          </a:p>
          <a:p>
            <a:r>
              <a:rPr kumimoji="1" lang="ja-JP" altLang="en-US" dirty="0" smtClean="0"/>
              <a:t>医療現場で用いられる</a:t>
            </a:r>
            <a:r>
              <a:rPr kumimoji="1" lang="en-US" altLang="ja-JP" dirty="0" smtClean="0"/>
              <a:t>P-</a:t>
            </a:r>
            <a:r>
              <a:rPr kumimoji="1" lang="en-US" altLang="ja-JP" dirty="0" err="1" smtClean="0"/>
              <a:t>mshell</a:t>
            </a:r>
            <a:r>
              <a:rPr kumimoji="1" lang="ja-JP" altLang="en-US" dirty="0" smtClean="0"/>
              <a:t>モデルが適切と判断しました。</a:t>
            </a:r>
            <a:endParaRPr kumimoji="1" lang="en-US" altLang="ja-JP" dirty="0" smtClean="0"/>
          </a:p>
          <a:p>
            <a:endParaRPr kumimoji="1" lang="en-US" altLang="ja-JP" dirty="0"/>
          </a:p>
          <a:p>
            <a:r>
              <a:rPr kumimoji="1" lang="ja-JP" altLang="en-US" dirty="0"/>
              <a:t>この研究においては、それぞれの因子を、</a:t>
            </a:r>
            <a:endParaRPr kumimoji="1" lang="en-US" altLang="ja-JP" dirty="0"/>
          </a:p>
          <a:p>
            <a:r>
              <a:rPr kumimoji="1" lang="ja-JP" altLang="en-US" dirty="0"/>
              <a:t>要介護者、管理、ソフトウェア、ハードウェア、介護現場、施設経営者、介護従事者</a:t>
            </a:r>
            <a:r>
              <a:rPr kumimoji="1" lang="ja-JP" altLang="en-US" dirty="0" smtClean="0"/>
              <a:t>と</a:t>
            </a:r>
            <a:r>
              <a:rPr kumimoji="1" lang="ja-JP" altLang="en-US" dirty="0" smtClean="0"/>
              <a:t>定義</a:t>
            </a:r>
            <a:r>
              <a:rPr kumimoji="1" lang="ja-JP" altLang="en-US" dirty="0" smtClean="0"/>
              <a:t>しました</a:t>
            </a:r>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5"/>
          </p:nvPr>
        </p:nvSpPr>
        <p:spPr/>
        <p:txBody>
          <a:bodyPr/>
          <a:lstStyle/>
          <a:p>
            <a:fld id="{8149D17C-10B2-40A5-A485-7F820A28FF26}" type="slidenum">
              <a:rPr kumimoji="1" lang="ja-JP" altLang="en-US" smtClean="0"/>
              <a:t>9</a:t>
            </a:fld>
            <a:endParaRPr kumimoji="1" lang="ja-JP" altLang="en-US"/>
          </a:p>
        </p:txBody>
      </p:sp>
    </p:spTree>
    <p:extLst>
      <p:ext uri="{BB962C8B-B14F-4D97-AF65-F5344CB8AC3E}">
        <p14:creationId xmlns:p14="http://schemas.microsoft.com/office/powerpoint/2010/main" val="1815438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smtClean="0"/>
              <a:t>19/01/12</a:t>
            </a:r>
            <a:endParaRPr kumimoji="1" lang="ja-JP" altLang="en-US"/>
          </a:p>
        </p:txBody>
      </p:sp>
      <p:sp>
        <p:nvSpPr>
          <p:cNvPr id="5" name="Footer Placeholder 4"/>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6" name="Slide Number Placeholder 5"/>
          <p:cNvSpPr>
            <a:spLocks noGrp="1"/>
          </p:cNvSpPr>
          <p:nvPr>
            <p:ph type="sldNum" sz="quarter" idx="12"/>
          </p:nvPr>
        </p:nvSpPr>
        <p:spPr/>
        <p:txBody>
          <a:bodyPr/>
          <a:lstStyle/>
          <a:p>
            <a:fld id="{B78F8003-6D56-406B-AF9B-282CDEC41B92}" type="slidenum">
              <a:rPr kumimoji="1" lang="ja-JP" altLang="en-US" smtClean="0"/>
              <a:t>‹#›</a:t>
            </a:fld>
            <a:endParaRPr kumimoji="1" lang="ja-JP" altLang="en-US"/>
          </a:p>
        </p:txBody>
      </p:sp>
    </p:spTree>
    <p:extLst>
      <p:ext uri="{BB962C8B-B14F-4D97-AF65-F5344CB8AC3E}">
        <p14:creationId xmlns:p14="http://schemas.microsoft.com/office/powerpoint/2010/main" val="158643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smtClean="0"/>
              <a:t>19/01/12</a:t>
            </a:r>
            <a:endParaRPr kumimoji="1" lang="ja-JP" altLang="en-US"/>
          </a:p>
        </p:txBody>
      </p:sp>
      <p:sp>
        <p:nvSpPr>
          <p:cNvPr id="5" name="Footer Placeholder 4"/>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6" name="Slide Number Placeholder 5"/>
          <p:cNvSpPr>
            <a:spLocks noGrp="1"/>
          </p:cNvSpPr>
          <p:nvPr>
            <p:ph type="sldNum" sz="quarter" idx="12"/>
          </p:nvPr>
        </p:nvSpPr>
        <p:spPr/>
        <p:txBody>
          <a:bodyPr/>
          <a:lstStyle>
            <a:lvl1pPr>
              <a:defRPr>
                <a:latin typeface="+mn-lt"/>
              </a:defRPr>
            </a:lvl1pPr>
          </a:lstStyle>
          <a:p>
            <a:r>
              <a:rPr kumimoji="1" lang="en-US" altLang="ja-JP" dirty="0" smtClean="0"/>
              <a:t>&lt;#&gt;</a:t>
            </a:r>
            <a:r>
              <a:rPr kumimoji="1" lang="en-US" altLang="ja-JP" dirty="0" smtClean="0">
                <a:latin typeface="+mn-ea"/>
              </a:rPr>
              <a:t>/57</a:t>
            </a:r>
            <a:endParaRPr kumimoji="1" lang="ja-JP" altLang="en-US" dirty="0">
              <a:latin typeface="+mn-ea"/>
            </a:endParaRPr>
          </a:p>
        </p:txBody>
      </p:sp>
    </p:spTree>
    <p:extLst>
      <p:ext uri="{BB962C8B-B14F-4D97-AF65-F5344CB8AC3E}">
        <p14:creationId xmlns:p14="http://schemas.microsoft.com/office/powerpoint/2010/main" val="192312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smtClean="0"/>
              <a:t>19/01/12</a:t>
            </a:r>
            <a:endParaRPr kumimoji="1" lang="ja-JP" altLang="en-US"/>
          </a:p>
        </p:txBody>
      </p:sp>
      <p:sp>
        <p:nvSpPr>
          <p:cNvPr id="3" name="Footer Placeholder 2"/>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4" name="Slide Number Placeholder 3"/>
          <p:cNvSpPr>
            <a:spLocks noGrp="1"/>
          </p:cNvSpPr>
          <p:nvPr>
            <p:ph type="sldNum" sz="quarter" idx="12"/>
          </p:nvPr>
        </p:nvSpPr>
        <p:spPr/>
        <p:txBody>
          <a:bodyPr/>
          <a:lstStyle>
            <a:lvl1pPr>
              <a:defRPr b="0"/>
            </a:lvl1pPr>
          </a:lstStyle>
          <a:p>
            <a:r>
              <a:rPr kumimoji="1" lang="en-US" altLang="ja-JP" smtClean="0"/>
              <a:t>&lt;#&gt;</a:t>
            </a:r>
            <a:r>
              <a:rPr kumimoji="1" lang="en-US" altLang="ja-JP" smtClean="0">
                <a:latin typeface="+mn-ea"/>
              </a:rPr>
              <a:t>/57</a:t>
            </a:r>
            <a:endParaRPr kumimoji="1" lang="ja-JP" altLang="en-US" dirty="0">
              <a:latin typeface="+mn-ea"/>
            </a:endParaRPr>
          </a:p>
        </p:txBody>
      </p:sp>
    </p:spTree>
    <p:extLst>
      <p:ext uri="{BB962C8B-B14F-4D97-AF65-F5344CB8AC3E}">
        <p14:creationId xmlns:p14="http://schemas.microsoft.com/office/powerpoint/2010/main" val="8454681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smtClean="0"/>
              <a:t>19/01/12</a:t>
            </a:r>
            <a:endParaRPr kumimoji="1" lang="ja-JP" altLang="en-US"/>
          </a:p>
        </p:txBody>
      </p:sp>
      <p:sp>
        <p:nvSpPr>
          <p:cNvPr id="5" name="Footer Placeholder 4"/>
          <p:cNvSpPr>
            <a:spLocks noGrp="1"/>
          </p:cNvSpPr>
          <p:nvPr>
            <p:ph type="ftr" sz="quarter" idx="3"/>
          </p:nvPr>
        </p:nvSpPr>
        <p:spPr>
          <a:xfrm>
            <a:off x="6057900" y="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smtClean="0"/>
              <a:t>千葉工業大学　学位論文審査公聴会</a:t>
            </a:r>
            <a:endParaRPr kumimoji="1" lang="ja-JP"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r>
              <a:rPr kumimoji="1" lang="en-US" altLang="ja-JP" dirty="0" smtClean="0"/>
              <a:t>&lt;#&gt;</a:t>
            </a:r>
            <a:r>
              <a:rPr kumimoji="1" lang="en-US" altLang="ja-JP" dirty="0" smtClean="0">
                <a:latin typeface="+mn-ea"/>
              </a:rPr>
              <a:t>/57</a:t>
            </a:r>
            <a:endParaRPr kumimoji="1" lang="ja-JP" altLang="en-US" dirty="0">
              <a:latin typeface="+mn-ea"/>
            </a:endParaRPr>
          </a:p>
        </p:txBody>
      </p:sp>
    </p:spTree>
    <p:extLst>
      <p:ext uri="{BB962C8B-B14F-4D97-AF65-F5344CB8AC3E}">
        <p14:creationId xmlns:p14="http://schemas.microsoft.com/office/powerpoint/2010/main" val="3224630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sv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6.sv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0.sv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2.sv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4.sv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6.sv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8.sv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8.sv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4.sv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sv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30.sv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2.sv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4.sv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0.sv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6.sv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8.sv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40.sv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2.sv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4.sv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46.sv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sv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8.sv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50.sv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52.sv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4.sv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56.sv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58.sv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61.sv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5" Type="http://schemas.openxmlformats.org/officeDocument/2006/relationships/image" Target="../media/image61.sv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5" Type="http://schemas.openxmlformats.org/officeDocument/2006/relationships/image" Target="../media/image61.sv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8.sv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63.sv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65.sv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7.sv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7.sv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6.sv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0.sv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2.sv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69.sv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71.sv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9.xml"/><Relationship Id="rId5" Type="http://schemas.openxmlformats.org/officeDocument/2006/relationships/image" Target="../media/image43.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4.sv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2.sv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76.sv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78.sv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80.svg"/><Relationship Id="rId5" Type="http://schemas.openxmlformats.org/officeDocument/2006/relationships/image" Target="../media/image56.png"/><Relationship Id="rId6" Type="http://schemas.microsoft.com/office/2007/relationships/hdphoto" Target="../media/hdphoto1.wdp"/><Relationship Id="rId7" Type="http://schemas.microsoft.com/office/2007/relationships/hdphoto" Target="../media/hdphoto2.wdp"/><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sv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82.sv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84.sv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86.sv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88.sv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74.sv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4.sv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0735AACB-8069-43E5-B6F9-11B44123987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119187" y="2376487"/>
            <a:ext cx="6905625" cy="2105025"/>
          </a:xfrm>
          <a:prstGeom prst="rect">
            <a:avLst/>
          </a:prstGeom>
        </p:spPr>
      </p:pic>
    </p:spTree>
    <p:extLst>
      <p:ext uri="{BB962C8B-B14F-4D97-AF65-F5344CB8AC3E}">
        <p14:creationId xmlns:p14="http://schemas.microsoft.com/office/powerpoint/2010/main" val="26782109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E7E39A43-4B1E-4A48-9185-0A6F48EE7A5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04787" y="0"/>
            <a:ext cx="8734425" cy="6257925"/>
          </a:xfrm>
          <a:prstGeom prst="rect">
            <a:avLst/>
          </a:prstGeom>
        </p:spPr>
      </p:pic>
      <p:sp>
        <p:nvSpPr>
          <p:cNvPr id="2" name="正方形/長方形 1"/>
          <p:cNvSpPr/>
          <p:nvPr/>
        </p:nvSpPr>
        <p:spPr>
          <a:xfrm>
            <a:off x="352937" y="776727"/>
            <a:ext cx="8791063" cy="551105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 name="図 2" descr="スクリーンショット 0031-01-11 15.10.5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484" y="2159685"/>
            <a:ext cx="3937818" cy="2451357"/>
          </a:xfrm>
          <a:prstGeom prst="rect">
            <a:avLst/>
          </a:prstGeom>
        </p:spPr>
      </p:pic>
      <p:pic>
        <p:nvPicPr>
          <p:cNvPr id="6" name="図 5" descr="スクリーンショット 0031-01-11 15.17.3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1532" y="2342508"/>
            <a:ext cx="2031359" cy="1849349"/>
          </a:xfrm>
          <a:prstGeom prst="rect">
            <a:avLst/>
          </a:prstGeom>
        </p:spPr>
      </p:pic>
      <p:sp>
        <p:nvSpPr>
          <p:cNvPr id="7" name="テキスト ボックス 6"/>
          <p:cNvSpPr txBox="1"/>
          <p:nvPr/>
        </p:nvSpPr>
        <p:spPr>
          <a:xfrm>
            <a:off x="172615" y="900016"/>
            <a:ext cx="7274513" cy="954107"/>
          </a:xfrm>
          <a:prstGeom prst="rect">
            <a:avLst/>
          </a:prstGeom>
          <a:noFill/>
        </p:spPr>
        <p:txBody>
          <a:bodyPr wrap="square" rtlCol="0">
            <a:spAutoFit/>
          </a:bodyPr>
          <a:lstStyle/>
          <a:p>
            <a:r>
              <a:rPr kumimoji="1" lang="en-US" altLang="ja-JP" sz="1400" dirty="0" smtClean="0"/>
              <a:t>P-</a:t>
            </a:r>
            <a:r>
              <a:rPr kumimoji="1" lang="en-US" altLang="ja-JP" sz="1400" dirty="0" err="1" smtClean="0"/>
              <a:t>mshell</a:t>
            </a:r>
            <a:r>
              <a:rPr kumimoji="1" lang="ja-JP" altLang="en-US" sz="1400" dirty="0" smtClean="0"/>
              <a:t>モデルに当てはめた場合、インシデント定義は、</a:t>
            </a:r>
            <a:r>
              <a:rPr kumimoji="1" lang="en-US" altLang="ja-JP" sz="1400" dirty="0" smtClean="0"/>
              <a:t/>
            </a:r>
            <a:br>
              <a:rPr kumimoji="1" lang="en-US" altLang="ja-JP" sz="1400" dirty="0" smtClean="0"/>
            </a:br>
            <a:endParaRPr kumimoji="1" lang="en-US" altLang="ja-JP" sz="1400" dirty="0" smtClean="0"/>
          </a:p>
          <a:p>
            <a:pPr marL="342900" indent="-342900">
              <a:buAutoNum type="arabicPeriod"/>
            </a:pPr>
            <a:r>
              <a:rPr kumimoji="1" lang="ja-JP" altLang="en-US" sz="1400" b="1" dirty="0" smtClean="0"/>
              <a:t>オムツ交換の空振りによる、要介護者の体調不良の誘引や、睡眠阻害</a:t>
            </a:r>
            <a:endParaRPr kumimoji="1" lang="en-US" altLang="ja-JP" sz="1400" b="1" dirty="0" smtClean="0"/>
          </a:p>
          <a:p>
            <a:pPr marL="342900" indent="-342900">
              <a:buAutoNum type="arabicPeriod"/>
            </a:pPr>
            <a:r>
              <a:rPr kumimoji="1" lang="ja-JP" altLang="en-US" sz="1400" b="1" dirty="0" smtClean="0"/>
              <a:t>おむつの外に尿や便が漏れ出すこと</a:t>
            </a:r>
            <a:endParaRPr kumimoji="1" lang="en-US" altLang="ja-JP" sz="1400" b="1" dirty="0" smtClean="0"/>
          </a:p>
        </p:txBody>
      </p:sp>
      <p:sp>
        <p:nvSpPr>
          <p:cNvPr id="8" name="テキスト ボックス 7"/>
          <p:cNvSpPr txBox="1"/>
          <p:nvPr/>
        </p:nvSpPr>
        <p:spPr>
          <a:xfrm>
            <a:off x="472971" y="5256601"/>
            <a:ext cx="7274513" cy="738664"/>
          </a:xfrm>
          <a:prstGeom prst="rect">
            <a:avLst/>
          </a:prstGeom>
          <a:noFill/>
          <a:ln w="25400">
            <a:solidFill>
              <a:schemeClr val="accent2"/>
            </a:solidFill>
          </a:ln>
        </p:spPr>
        <p:txBody>
          <a:bodyPr wrap="square" rtlCol="0">
            <a:spAutoFit/>
          </a:bodyPr>
          <a:lstStyle/>
          <a:p>
            <a:pPr algn="ctr"/>
            <a:endParaRPr kumimoji="1" lang="en-US" altLang="ja-JP" sz="1400" b="1" dirty="0"/>
          </a:p>
          <a:p>
            <a:pPr algn="ctr"/>
            <a:r>
              <a:rPr kumimoji="1" lang="ja-JP" altLang="en-US" sz="1400" b="1" dirty="0" smtClean="0"/>
              <a:t>インシデントを防げるような製品を開発できたかが評価点</a:t>
            </a:r>
            <a:endParaRPr kumimoji="1" lang="en-US" altLang="ja-JP" sz="1400" b="1" dirty="0" smtClean="0"/>
          </a:p>
          <a:p>
            <a:pPr algn="ctr"/>
            <a:endParaRPr kumimoji="1" lang="en-US" altLang="ja-JP" sz="1400" b="1" dirty="0" smtClean="0"/>
          </a:p>
        </p:txBody>
      </p:sp>
      <p:sp>
        <p:nvSpPr>
          <p:cNvPr id="9" name="テキスト ボックス 8"/>
          <p:cNvSpPr txBox="1"/>
          <p:nvPr/>
        </p:nvSpPr>
        <p:spPr>
          <a:xfrm>
            <a:off x="1570313" y="4438436"/>
            <a:ext cx="1906657" cy="312229"/>
          </a:xfrm>
          <a:prstGeom prst="rect">
            <a:avLst/>
          </a:prstGeom>
          <a:noFill/>
        </p:spPr>
        <p:txBody>
          <a:bodyPr wrap="square" rtlCol="0">
            <a:spAutoFit/>
          </a:bodyPr>
          <a:lstStyle/>
          <a:p>
            <a:r>
              <a:rPr kumimoji="1" lang="ja-JP" altLang="en-US" sz="1400" dirty="0" smtClean="0"/>
              <a:t>オムツ交換の空振り</a:t>
            </a:r>
            <a:endParaRPr kumimoji="1" lang="en-US" altLang="ja-JP" sz="1400" dirty="0" smtClean="0"/>
          </a:p>
        </p:txBody>
      </p:sp>
      <p:sp>
        <p:nvSpPr>
          <p:cNvPr id="10" name="テキスト ボックス 9"/>
          <p:cNvSpPr txBox="1"/>
          <p:nvPr/>
        </p:nvSpPr>
        <p:spPr>
          <a:xfrm>
            <a:off x="5520255" y="4418230"/>
            <a:ext cx="2062499" cy="307777"/>
          </a:xfrm>
          <a:prstGeom prst="rect">
            <a:avLst/>
          </a:prstGeom>
          <a:noFill/>
        </p:spPr>
        <p:txBody>
          <a:bodyPr wrap="square" rtlCol="0">
            <a:spAutoFit/>
          </a:bodyPr>
          <a:lstStyle/>
          <a:p>
            <a:r>
              <a:rPr kumimoji="1" lang="ja-JP" altLang="en-US" sz="1400" dirty="0" smtClean="0"/>
              <a:t>オムツからの尿便漏れ</a:t>
            </a:r>
            <a:endParaRPr kumimoji="1" lang="en-US" altLang="ja-JP" sz="1400" dirty="0" smtClean="0"/>
          </a:p>
        </p:txBody>
      </p:sp>
      <p:sp>
        <p:nvSpPr>
          <p:cNvPr id="17" name="フッター プレースホルダー 16"/>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8" name="スライド番号プレースホルダー 17"/>
          <p:cNvSpPr>
            <a:spLocks noGrp="1"/>
          </p:cNvSpPr>
          <p:nvPr>
            <p:ph type="sldNum" sz="quarter" idx="12"/>
          </p:nvPr>
        </p:nvSpPr>
        <p:spPr/>
        <p:txBody>
          <a:bodyPr/>
          <a:lstStyle/>
          <a:p>
            <a:fld id="{B78F8003-6D56-406B-AF9B-282CDEC41B92}" type="slidenum">
              <a:rPr kumimoji="1" lang="ja-JP" altLang="en-US" smtClean="0"/>
              <a:pPr/>
              <a:t>10</a:t>
            </a:fld>
            <a:r>
              <a:rPr kumimoji="1" lang="en-US" altLang="ja-JP" smtClean="0"/>
              <a:t>/57</a:t>
            </a:r>
            <a:endParaRPr kumimoji="1" lang="ja-JP" altLang="en-US" dirty="0"/>
          </a:p>
        </p:txBody>
      </p:sp>
    </p:spTree>
    <p:extLst>
      <p:ext uri="{BB962C8B-B14F-4D97-AF65-F5344CB8AC3E}">
        <p14:creationId xmlns:p14="http://schemas.microsoft.com/office/powerpoint/2010/main" val="7868879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1B7D68B3-CB4E-401D-AE2E-CDE58DCFB6F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8785" y="0"/>
            <a:ext cx="8277225" cy="62579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11</a:t>
            </a:fld>
            <a:r>
              <a:rPr kumimoji="1" lang="en-US" altLang="ja-JP" smtClean="0"/>
              <a:t>/57</a:t>
            </a:r>
            <a:endParaRPr kumimoji="1" lang="ja-JP" altLang="en-US" dirty="0"/>
          </a:p>
        </p:txBody>
      </p:sp>
    </p:spTree>
    <p:extLst>
      <p:ext uri="{BB962C8B-B14F-4D97-AF65-F5344CB8AC3E}">
        <p14:creationId xmlns:p14="http://schemas.microsoft.com/office/powerpoint/2010/main" val="219838904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A18F3DE8-C1FE-466A-BD00-35831E4A921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8786" y="0"/>
            <a:ext cx="8277225" cy="62579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12</a:t>
            </a:fld>
            <a:r>
              <a:rPr kumimoji="1" lang="en-US" altLang="ja-JP" smtClean="0"/>
              <a:t>/57</a:t>
            </a:r>
            <a:endParaRPr kumimoji="1" lang="ja-JP" altLang="en-US" dirty="0"/>
          </a:p>
        </p:txBody>
      </p:sp>
    </p:spTree>
    <p:extLst>
      <p:ext uri="{BB962C8B-B14F-4D97-AF65-F5344CB8AC3E}">
        <p14:creationId xmlns:p14="http://schemas.microsoft.com/office/powerpoint/2010/main" val="295817359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104004D4-9EF6-45B5-BEF1-FF5201D675D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8785" y="0"/>
            <a:ext cx="8277225" cy="62579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13</a:t>
            </a:fld>
            <a:r>
              <a:rPr kumimoji="1" lang="en-US" altLang="ja-JP" smtClean="0"/>
              <a:t>/57</a:t>
            </a:r>
            <a:endParaRPr kumimoji="1" lang="ja-JP" altLang="en-US" dirty="0"/>
          </a:p>
        </p:txBody>
      </p:sp>
    </p:spTree>
    <p:extLst>
      <p:ext uri="{BB962C8B-B14F-4D97-AF65-F5344CB8AC3E}">
        <p14:creationId xmlns:p14="http://schemas.microsoft.com/office/powerpoint/2010/main" val="214013719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1B7D68B3-CB4E-401D-AE2E-CDE58DCFB6F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8785" y="0"/>
            <a:ext cx="8277225" cy="62579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14</a:t>
            </a:fld>
            <a:r>
              <a:rPr kumimoji="1" lang="en-US" altLang="ja-JP" smtClean="0"/>
              <a:t>/57</a:t>
            </a:r>
            <a:endParaRPr kumimoji="1" lang="ja-JP" altLang="en-US" dirty="0"/>
          </a:p>
        </p:txBody>
      </p:sp>
    </p:spTree>
    <p:extLst>
      <p:ext uri="{BB962C8B-B14F-4D97-AF65-F5344CB8AC3E}">
        <p14:creationId xmlns:p14="http://schemas.microsoft.com/office/powerpoint/2010/main" val="13045000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C4549E75-5D67-48C3-AB5D-ED7C28038E9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8382" y="0"/>
            <a:ext cx="8972550" cy="6829425"/>
          </a:xfrm>
          <a:prstGeom prst="rect">
            <a:avLst/>
          </a:prstGeom>
        </p:spPr>
      </p:pic>
      <p:sp>
        <p:nvSpPr>
          <p:cNvPr id="4" name="正方形/長方形 3"/>
          <p:cNvSpPr/>
          <p:nvPr/>
        </p:nvSpPr>
        <p:spPr>
          <a:xfrm>
            <a:off x="1770466" y="6629247"/>
            <a:ext cx="165294" cy="216424"/>
          </a:xfrm>
          <a:prstGeom prst="rect">
            <a:avLst/>
          </a:prstGeom>
          <a:solidFill>
            <a:schemeClr val="bg1"/>
          </a:solidFill>
        </p:spPr>
        <p:txBody>
          <a:bodyPr wrap="square">
            <a:spAutoFit/>
          </a:bodyPr>
          <a:lstStyle/>
          <a:p>
            <a:endParaRPr lang="ja-JP" altLang="en-US" dirty="0"/>
          </a:p>
        </p:txBody>
      </p:sp>
      <p:sp>
        <p:nvSpPr>
          <p:cNvPr id="6" name="正方形/長方形 5"/>
          <p:cNvSpPr/>
          <p:nvPr/>
        </p:nvSpPr>
        <p:spPr>
          <a:xfrm>
            <a:off x="6353664" y="6645324"/>
            <a:ext cx="439989" cy="212675"/>
          </a:xfrm>
          <a:prstGeom prst="rect">
            <a:avLst/>
          </a:prstGeom>
          <a:solidFill>
            <a:schemeClr val="bg1"/>
          </a:solidFill>
        </p:spPr>
        <p:txBody>
          <a:bodyPr wrap="square">
            <a:spAutoFit/>
          </a:bodyPr>
          <a:lstStyle/>
          <a:p>
            <a:endParaRPr lang="ja-JP" altLang="en-US" dirty="0"/>
          </a:p>
        </p:txBody>
      </p:sp>
      <p:sp>
        <p:nvSpPr>
          <p:cNvPr id="8" name="正方形/長方形 7"/>
          <p:cNvSpPr/>
          <p:nvPr/>
        </p:nvSpPr>
        <p:spPr>
          <a:xfrm>
            <a:off x="372459" y="4316593"/>
            <a:ext cx="483444" cy="2531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kumimoji="1" lang="ja-JP" altLang="ja-JP" sz="1400" dirty="0" smtClean="0">
                <a:solidFill>
                  <a:schemeClr val="tx1"/>
                </a:solidFill>
              </a:rPr>
              <a:t>N</a:t>
            </a:r>
            <a:r>
              <a:rPr kumimoji="1" lang="en-US" altLang="ja-JP" sz="1400" dirty="0" smtClean="0">
                <a:solidFill>
                  <a:schemeClr val="tx1"/>
                </a:solidFill>
              </a:rPr>
              <a:t>A</a:t>
            </a:r>
          </a:p>
        </p:txBody>
      </p:sp>
      <p:sp>
        <p:nvSpPr>
          <p:cNvPr id="15" name="フッター プレースホルダー 14"/>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6" name="スライド番号プレースホルダー 15"/>
          <p:cNvSpPr>
            <a:spLocks noGrp="1"/>
          </p:cNvSpPr>
          <p:nvPr>
            <p:ph type="sldNum" sz="quarter" idx="12"/>
          </p:nvPr>
        </p:nvSpPr>
        <p:spPr/>
        <p:txBody>
          <a:bodyPr/>
          <a:lstStyle/>
          <a:p>
            <a:fld id="{B78F8003-6D56-406B-AF9B-282CDEC41B92}" type="slidenum">
              <a:rPr kumimoji="1" lang="ja-JP" altLang="en-US" smtClean="0"/>
              <a:pPr/>
              <a:t>15</a:t>
            </a:fld>
            <a:r>
              <a:rPr kumimoji="1" lang="en-US" altLang="ja-JP" smtClean="0"/>
              <a:t>/57</a:t>
            </a:r>
            <a:endParaRPr kumimoji="1" lang="ja-JP" altLang="en-US" dirty="0"/>
          </a:p>
        </p:txBody>
      </p:sp>
    </p:spTree>
    <p:extLst>
      <p:ext uri="{BB962C8B-B14F-4D97-AF65-F5344CB8AC3E}">
        <p14:creationId xmlns:p14="http://schemas.microsoft.com/office/powerpoint/2010/main" val="39525619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26BC25BA-E4D2-4E42-93E4-C6B590F3D21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28598" y="0"/>
            <a:ext cx="9144000" cy="590887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16</a:t>
            </a:fld>
            <a:r>
              <a:rPr kumimoji="1" lang="en-US" altLang="ja-JP" smtClean="0"/>
              <a:t>/57</a:t>
            </a:r>
            <a:endParaRPr kumimoji="1" lang="ja-JP" altLang="en-US" dirty="0"/>
          </a:p>
        </p:txBody>
      </p:sp>
    </p:spTree>
    <p:extLst>
      <p:ext uri="{BB962C8B-B14F-4D97-AF65-F5344CB8AC3E}">
        <p14:creationId xmlns:p14="http://schemas.microsoft.com/office/powerpoint/2010/main" val="127072284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144A485B-BAA9-4913-91AE-245C0D81DA4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0322" y="0"/>
            <a:ext cx="8991600" cy="6829425"/>
          </a:xfrm>
          <a:prstGeom prst="rect">
            <a:avLst/>
          </a:prstGeom>
        </p:spPr>
      </p:pic>
      <p:sp>
        <p:nvSpPr>
          <p:cNvPr id="3" name="正方形/長方形 2"/>
          <p:cNvSpPr/>
          <p:nvPr/>
        </p:nvSpPr>
        <p:spPr>
          <a:xfrm>
            <a:off x="1770466" y="6629247"/>
            <a:ext cx="165294" cy="216424"/>
          </a:xfrm>
          <a:prstGeom prst="rect">
            <a:avLst/>
          </a:prstGeom>
          <a:solidFill>
            <a:schemeClr val="bg1"/>
          </a:solidFill>
        </p:spPr>
        <p:txBody>
          <a:bodyPr wrap="square">
            <a:spAutoFit/>
          </a:bodyPr>
          <a:lstStyle/>
          <a:p>
            <a:endParaRPr lang="ja-JP" altLang="en-US" dirty="0"/>
          </a:p>
        </p:txBody>
      </p:sp>
      <p:sp>
        <p:nvSpPr>
          <p:cNvPr id="4" name="正方形/長方形 3"/>
          <p:cNvSpPr/>
          <p:nvPr/>
        </p:nvSpPr>
        <p:spPr>
          <a:xfrm>
            <a:off x="6353664" y="6645324"/>
            <a:ext cx="439989" cy="212675"/>
          </a:xfrm>
          <a:prstGeom prst="rect">
            <a:avLst/>
          </a:prstGeom>
          <a:solidFill>
            <a:schemeClr val="bg1"/>
          </a:solidFill>
        </p:spPr>
        <p:txBody>
          <a:bodyPr wrap="square">
            <a:spAutoFit/>
          </a:bodyPr>
          <a:lstStyle/>
          <a:p>
            <a:endParaRPr lang="ja-JP" altLang="en-US" dirty="0"/>
          </a:p>
        </p:txBody>
      </p:sp>
      <p:sp>
        <p:nvSpPr>
          <p:cNvPr id="11" name="フッター プレースホルダー 10"/>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2" name="スライド番号プレースホルダー 11"/>
          <p:cNvSpPr>
            <a:spLocks noGrp="1"/>
          </p:cNvSpPr>
          <p:nvPr>
            <p:ph type="sldNum" sz="quarter" idx="12"/>
          </p:nvPr>
        </p:nvSpPr>
        <p:spPr/>
        <p:txBody>
          <a:bodyPr/>
          <a:lstStyle/>
          <a:p>
            <a:fld id="{B78F8003-6D56-406B-AF9B-282CDEC41B92}" type="slidenum">
              <a:rPr kumimoji="1" lang="ja-JP" altLang="en-US" smtClean="0"/>
              <a:pPr/>
              <a:t>17</a:t>
            </a:fld>
            <a:r>
              <a:rPr kumimoji="1" lang="en-US" altLang="ja-JP" smtClean="0"/>
              <a:t>/57</a:t>
            </a:r>
            <a:endParaRPr kumimoji="1" lang="ja-JP" altLang="en-US" dirty="0"/>
          </a:p>
        </p:txBody>
      </p:sp>
    </p:spTree>
    <p:extLst>
      <p:ext uri="{BB962C8B-B14F-4D97-AF65-F5344CB8AC3E}">
        <p14:creationId xmlns:p14="http://schemas.microsoft.com/office/powerpoint/2010/main" val="31296815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144A485B-BAA9-4913-91AE-245C0D81DA4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0322" y="0"/>
            <a:ext cx="8991600" cy="6829425"/>
          </a:xfrm>
          <a:prstGeom prst="rect">
            <a:avLst/>
          </a:prstGeom>
        </p:spPr>
      </p:pic>
      <p:sp>
        <p:nvSpPr>
          <p:cNvPr id="3" name="正方形/長方形 2"/>
          <p:cNvSpPr/>
          <p:nvPr/>
        </p:nvSpPr>
        <p:spPr>
          <a:xfrm>
            <a:off x="1770466" y="6629247"/>
            <a:ext cx="165294" cy="216424"/>
          </a:xfrm>
          <a:prstGeom prst="rect">
            <a:avLst/>
          </a:prstGeom>
          <a:solidFill>
            <a:schemeClr val="bg1"/>
          </a:solidFill>
        </p:spPr>
        <p:txBody>
          <a:bodyPr wrap="square">
            <a:spAutoFit/>
          </a:bodyPr>
          <a:lstStyle/>
          <a:p>
            <a:endParaRPr lang="ja-JP" altLang="en-US" dirty="0"/>
          </a:p>
        </p:txBody>
      </p:sp>
      <p:sp>
        <p:nvSpPr>
          <p:cNvPr id="4" name="正方形/長方形 3"/>
          <p:cNvSpPr/>
          <p:nvPr/>
        </p:nvSpPr>
        <p:spPr>
          <a:xfrm>
            <a:off x="6353664" y="6645324"/>
            <a:ext cx="439989" cy="212675"/>
          </a:xfrm>
          <a:prstGeom prst="rect">
            <a:avLst/>
          </a:prstGeom>
          <a:solidFill>
            <a:schemeClr val="bg1"/>
          </a:solidFill>
        </p:spPr>
        <p:txBody>
          <a:bodyPr wrap="square">
            <a:spAutoFit/>
          </a:bodyPr>
          <a:lstStyle/>
          <a:p>
            <a:endParaRPr lang="ja-JP" altLang="en-US" dirty="0"/>
          </a:p>
        </p:txBody>
      </p:sp>
      <p:sp>
        <p:nvSpPr>
          <p:cNvPr id="11" name="フッター プレースホルダー 10"/>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2" name="スライド番号プレースホルダー 11"/>
          <p:cNvSpPr>
            <a:spLocks noGrp="1"/>
          </p:cNvSpPr>
          <p:nvPr>
            <p:ph type="sldNum" sz="quarter" idx="12"/>
          </p:nvPr>
        </p:nvSpPr>
        <p:spPr/>
        <p:txBody>
          <a:bodyPr/>
          <a:lstStyle/>
          <a:p>
            <a:fld id="{B78F8003-6D56-406B-AF9B-282CDEC41B92}" type="slidenum">
              <a:rPr kumimoji="1" lang="ja-JP" altLang="en-US" smtClean="0"/>
              <a:pPr/>
              <a:t>18</a:t>
            </a:fld>
            <a:r>
              <a:rPr kumimoji="1" lang="en-US" altLang="ja-JP" smtClean="0"/>
              <a:t>/57</a:t>
            </a:r>
            <a:endParaRPr kumimoji="1" lang="ja-JP" altLang="en-US" dirty="0"/>
          </a:p>
        </p:txBody>
      </p:sp>
    </p:spTree>
    <p:extLst>
      <p:ext uri="{BB962C8B-B14F-4D97-AF65-F5344CB8AC3E}">
        <p14:creationId xmlns:p14="http://schemas.microsoft.com/office/powerpoint/2010/main" val="23088062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C4549E75-5D67-48C3-AB5D-ED7C28038E9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b="84839"/>
          <a:stretch/>
        </p:blipFill>
        <p:spPr>
          <a:xfrm>
            <a:off x="-248382" y="1"/>
            <a:ext cx="8972550" cy="1035430"/>
          </a:xfrm>
          <a:prstGeom prst="rect">
            <a:avLst/>
          </a:prstGeom>
        </p:spPr>
      </p:pic>
      <p:sp>
        <p:nvSpPr>
          <p:cNvPr id="4" name="正方形/長方形 3"/>
          <p:cNvSpPr/>
          <p:nvPr/>
        </p:nvSpPr>
        <p:spPr>
          <a:xfrm>
            <a:off x="1770466" y="6629247"/>
            <a:ext cx="165294" cy="216424"/>
          </a:xfrm>
          <a:prstGeom prst="rect">
            <a:avLst/>
          </a:prstGeom>
          <a:solidFill>
            <a:schemeClr val="bg1"/>
          </a:solidFill>
        </p:spPr>
        <p:txBody>
          <a:bodyPr wrap="square">
            <a:spAutoFit/>
          </a:bodyPr>
          <a:lstStyle/>
          <a:p>
            <a:endParaRPr lang="ja-JP" altLang="en-US" dirty="0"/>
          </a:p>
        </p:txBody>
      </p:sp>
      <p:sp>
        <p:nvSpPr>
          <p:cNvPr id="6" name="正方形/長方形 5"/>
          <p:cNvSpPr/>
          <p:nvPr/>
        </p:nvSpPr>
        <p:spPr>
          <a:xfrm>
            <a:off x="6353664" y="6645324"/>
            <a:ext cx="439989" cy="212675"/>
          </a:xfrm>
          <a:prstGeom prst="rect">
            <a:avLst/>
          </a:prstGeom>
          <a:solidFill>
            <a:schemeClr val="bg1"/>
          </a:solidFill>
        </p:spPr>
        <p:txBody>
          <a:bodyPr wrap="square">
            <a:spAutoFit/>
          </a:bodyPr>
          <a:lstStyle/>
          <a:p>
            <a:endParaRPr lang="ja-JP" altLang="en-US" dirty="0"/>
          </a:p>
        </p:txBody>
      </p:sp>
      <p:sp>
        <p:nvSpPr>
          <p:cNvPr id="5" name="テキスト ボックス 4"/>
          <p:cNvSpPr txBox="1"/>
          <p:nvPr/>
        </p:nvSpPr>
        <p:spPr>
          <a:xfrm>
            <a:off x="1829200" y="96642"/>
            <a:ext cx="2602164" cy="430887"/>
          </a:xfrm>
          <a:prstGeom prst="rect">
            <a:avLst/>
          </a:prstGeom>
          <a:solidFill>
            <a:schemeClr val="bg1"/>
          </a:solidFill>
        </p:spPr>
        <p:txBody>
          <a:bodyPr wrap="square" rtlCol="0">
            <a:spAutoFit/>
          </a:bodyPr>
          <a:lstStyle/>
          <a:p>
            <a:r>
              <a:rPr kumimoji="1" lang="ja-JP" altLang="en-US" sz="2200" b="1" dirty="0" smtClean="0"/>
              <a:t>ヒアリング調査</a:t>
            </a:r>
            <a:endParaRPr kumimoji="1" lang="en-US" altLang="ja-JP" sz="2200" b="1" dirty="0" smtClean="0"/>
          </a:p>
        </p:txBody>
      </p:sp>
      <p:pic>
        <p:nvPicPr>
          <p:cNvPr id="3" name="図 2" descr="clasifying-of-research4-800x5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1022" y="1183673"/>
            <a:ext cx="5112978" cy="3406522"/>
          </a:xfrm>
          <a:prstGeom prst="rect">
            <a:avLst/>
          </a:prstGeom>
        </p:spPr>
      </p:pic>
      <p:sp>
        <p:nvSpPr>
          <p:cNvPr id="8" name="テキスト ボックス 7"/>
          <p:cNvSpPr txBox="1"/>
          <p:nvPr/>
        </p:nvSpPr>
        <p:spPr>
          <a:xfrm>
            <a:off x="628176" y="4710399"/>
            <a:ext cx="7274513" cy="2031325"/>
          </a:xfrm>
          <a:prstGeom prst="rect">
            <a:avLst/>
          </a:prstGeom>
          <a:noFill/>
        </p:spPr>
        <p:txBody>
          <a:bodyPr wrap="square" rtlCol="0">
            <a:spAutoFit/>
          </a:bodyPr>
          <a:lstStyle/>
          <a:p>
            <a:r>
              <a:rPr kumimoji="1" lang="ja-JP" altLang="en-US" sz="1400" b="1" dirty="0" smtClean="0"/>
              <a:t>介護施設でおこなった半構造化インタビューの有益な事例</a:t>
            </a:r>
            <a:endParaRPr kumimoji="1" lang="en-US" altLang="ja-JP" sz="1400" b="1" dirty="0" smtClean="0"/>
          </a:p>
          <a:p>
            <a:endParaRPr kumimoji="1" lang="en-US" altLang="ja-JP" sz="1400" b="1" dirty="0" smtClean="0"/>
          </a:p>
          <a:p>
            <a:r>
              <a:rPr kumimoji="1" lang="ja-JP" altLang="en-US" sz="1400" dirty="0" smtClean="0"/>
              <a:t>「排泄検知シートはベッド上の製品ですが、夜だけでなく、昼間椅子にいる上でも使えるような製品は開発しないんですか？」</a:t>
            </a:r>
            <a:endParaRPr kumimoji="1" lang="en-US" altLang="ja-JP" sz="1400" dirty="0"/>
          </a:p>
          <a:p>
            <a:r>
              <a:rPr kumimoji="1" lang="en-US" altLang="ja-JP" sz="1400" dirty="0" smtClean="0"/>
              <a:t>→</a:t>
            </a:r>
            <a:r>
              <a:rPr kumimoji="1" lang="ja-JP" altLang="en-US" sz="1400" dirty="0" smtClean="0"/>
              <a:t> 既存製品に関するヒアリングだけでなく、次世代製品のアイディアが創出</a:t>
            </a:r>
            <a:endParaRPr kumimoji="1" lang="en-US" altLang="ja-JP" sz="1400" dirty="0" smtClean="0"/>
          </a:p>
          <a:p>
            <a:endParaRPr kumimoji="1" lang="en-US" altLang="ja-JP" sz="1400" dirty="0" smtClean="0"/>
          </a:p>
          <a:p>
            <a:r>
              <a:rPr kumimoji="1" lang="ja-JP" altLang="en-US" sz="1400" dirty="0" smtClean="0"/>
              <a:t>「集計された排泄データを、下剤投与などの情報と結びつけることはできますか？」</a:t>
            </a:r>
            <a:endParaRPr kumimoji="1" lang="en-US" altLang="ja-JP" sz="1400" dirty="0" smtClean="0"/>
          </a:p>
          <a:p>
            <a:r>
              <a:rPr kumimoji="1" lang="en-US" altLang="ja-JP" sz="1400" dirty="0" smtClean="0"/>
              <a:t>→ </a:t>
            </a:r>
            <a:r>
              <a:rPr kumimoji="1" lang="ja-JP" altLang="en-US" sz="1400" dirty="0" smtClean="0"/>
              <a:t>本製品の応用活用に関するアイディアが創出</a:t>
            </a:r>
            <a:endParaRPr kumimoji="1" lang="en-US" altLang="ja-JP" sz="1400" dirty="0" smtClean="0"/>
          </a:p>
          <a:p>
            <a:endParaRPr kumimoji="1" lang="en-US" altLang="ja-JP" sz="1400" b="1" dirty="0" smtClean="0"/>
          </a:p>
        </p:txBody>
      </p:sp>
      <p:sp>
        <p:nvSpPr>
          <p:cNvPr id="9" name="テキスト ボックス 8"/>
          <p:cNvSpPr txBox="1"/>
          <p:nvPr/>
        </p:nvSpPr>
        <p:spPr>
          <a:xfrm>
            <a:off x="131748" y="1328522"/>
            <a:ext cx="4423860" cy="2462213"/>
          </a:xfrm>
          <a:prstGeom prst="rect">
            <a:avLst/>
          </a:prstGeom>
          <a:noFill/>
        </p:spPr>
        <p:txBody>
          <a:bodyPr wrap="square" rtlCol="0">
            <a:spAutoFit/>
          </a:bodyPr>
          <a:lstStyle/>
          <a:p>
            <a:r>
              <a:rPr kumimoji="1" lang="en-US" altLang="ja-JP" sz="1400" dirty="0" smtClean="0"/>
              <a:t>2017</a:t>
            </a:r>
            <a:r>
              <a:rPr kumimoji="1" lang="ja-JP" altLang="en-US" sz="1400" dirty="0" smtClean="0"/>
              <a:t>年</a:t>
            </a:r>
            <a:r>
              <a:rPr kumimoji="1" lang="en-US" altLang="ja-JP" sz="1400" dirty="0" smtClean="0"/>
              <a:t>12</a:t>
            </a:r>
            <a:r>
              <a:rPr kumimoji="1" lang="ja-JP" altLang="en-US" sz="1400" dirty="0" smtClean="0"/>
              <a:t>月から、</a:t>
            </a:r>
            <a:r>
              <a:rPr kumimoji="1" lang="en-US" altLang="ja-JP" sz="1400" dirty="0" smtClean="0"/>
              <a:t>2018</a:t>
            </a:r>
            <a:r>
              <a:rPr kumimoji="1" lang="ja-JP" altLang="en-US" sz="1400" dirty="0" smtClean="0"/>
              <a:t>年</a:t>
            </a:r>
            <a:r>
              <a:rPr kumimoji="1" lang="en-US" altLang="ja-JP" sz="1400" dirty="0" smtClean="0"/>
              <a:t>2</a:t>
            </a:r>
            <a:r>
              <a:rPr kumimoji="1" lang="ja-JP" altLang="en-US" sz="1400" dirty="0" smtClean="0"/>
              <a:t>月において実施</a:t>
            </a:r>
            <a:r>
              <a:rPr kumimoji="1" lang="en-US" altLang="ja-JP" sz="1400" dirty="0" smtClean="0"/>
              <a:t/>
            </a:r>
            <a:br>
              <a:rPr kumimoji="1" lang="en-US" altLang="ja-JP" sz="1400" dirty="0" smtClean="0"/>
            </a:br>
            <a:r>
              <a:rPr kumimoji="1" lang="en-US" altLang="ja-JP" sz="1400" dirty="0" smtClean="0"/>
              <a:t/>
            </a:r>
            <a:br>
              <a:rPr kumimoji="1" lang="en-US" altLang="ja-JP" sz="1400" dirty="0" smtClean="0"/>
            </a:br>
            <a:r>
              <a:rPr kumimoji="1" lang="ja-JP" altLang="en-US" sz="1400" dirty="0" smtClean="0"/>
              <a:t>調査は</a:t>
            </a:r>
            <a:r>
              <a:rPr kumimoji="1" lang="en-US" altLang="ja-JP" sz="1400" dirty="0" smtClean="0"/>
              <a:t>5</a:t>
            </a:r>
            <a:r>
              <a:rPr kumimoji="1" lang="ja-JP" altLang="en-US" sz="1400" dirty="0" smtClean="0"/>
              <a:t>施設に対して実施</a:t>
            </a:r>
            <a:endParaRPr kumimoji="1" lang="en-US" altLang="ja-JP" sz="1400" dirty="0" smtClean="0"/>
          </a:p>
          <a:p>
            <a:endParaRPr kumimoji="1" lang="en-US" altLang="ja-JP" sz="1400" dirty="0"/>
          </a:p>
          <a:p>
            <a:r>
              <a:rPr kumimoji="1" lang="ja-JP" altLang="en-US" sz="1400" dirty="0" smtClean="0"/>
              <a:t>排泄介護について調査</a:t>
            </a:r>
            <a:endParaRPr kumimoji="1" lang="en-US" altLang="ja-JP" sz="1400" dirty="0" smtClean="0"/>
          </a:p>
          <a:p>
            <a:endParaRPr kumimoji="1" lang="en-US" altLang="ja-JP" sz="1400" dirty="0" smtClean="0"/>
          </a:p>
          <a:p>
            <a:r>
              <a:rPr kumimoji="1" lang="ja-JP" altLang="en-US" sz="1400" dirty="0" smtClean="0"/>
              <a:t>本製品を使用しての使用感を調査</a:t>
            </a:r>
            <a:endParaRPr kumimoji="1" lang="en-US" altLang="ja-JP" sz="1400" dirty="0" smtClean="0"/>
          </a:p>
          <a:p>
            <a:endParaRPr kumimoji="1" lang="en-US" altLang="ja-JP" sz="1400" dirty="0"/>
          </a:p>
          <a:p>
            <a:r>
              <a:rPr kumimoji="1" lang="ja-JP" altLang="en-US" sz="1400" dirty="0" smtClean="0"/>
              <a:t>調査方法には半構造化インタビューを採用</a:t>
            </a:r>
            <a:endParaRPr kumimoji="1" lang="en-US" altLang="ja-JP" sz="1400" dirty="0"/>
          </a:p>
          <a:p>
            <a:r>
              <a:rPr kumimoji="1" lang="en-US" altLang="ja-JP" sz="1400" dirty="0" smtClean="0"/>
              <a:t/>
            </a:r>
            <a:br>
              <a:rPr kumimoji="1" lang="en-US" altLang="ja-JP" sz="1400" dirty="0" smtClean="0"/>
            </a:br>
            <a:endParaRPr kumimoji="1" lang="en-US" altLang="ja-JP" sz="1400" dirty="0" smtClean="0"/>
          </a:p>
        </p:txBody>
      </p:sp>
      <p:sp>
        <p:nvSpPr>
          <p:cNvPr id="15" name="フッター プレースホルダー 14"/>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6" name="スライド番号プレースホルダー 15"/>
          <p:cNvSpPr>
            <a:spLocks noGrp="1"/>
          </p:cNvSpPr>
          <p:nvPr>
            <p:ph type="sldNum" sz="quarter" idx="12"/>
          </p:nvPr>
        </p:nvSpPr>
        <p:spPr/>
        <p:txBody>
          <a:bodyPr/>
          <a:lstStyle/>
          <a:p>
            <a:fld id="{B78F8003-6D56-406B-AF9B-282CDEC41B92}" type="slidenum">
              <a:rPr kumimoji="1" lang="ja-JP" altLang="en-US" smtClean="0"/>
              <a:pPr/>
              <a:t>19</a:t>
            </a:fld>
            <a:r>
              <a:rPr kumimoji="1" lang="en-US" altLang="ja-JP" smtClean="0"/>
              <a:t>/57</a:t>
            </a:r>
            <a:endParaRPr kumimoji="1" lang="ja-JP" altLang="en-US" dirty="0"/>
          </a:p>
        </p:txBody>
      </p:sp>
    </p:spTree>
    <p:extLst>
      <p:ext uri="{BB962C8B-B14F-4D97-AF65-F5344CB8AC3E}">
        <p14:creationId xmlns:p14="http://schemas.microsoft.com/office/powerpoint/2010/main" val="9360393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グラフィックス 4">
            <a:extLst>
              <a:ext uri="{FF2B5EF4-FFF2-40B4-BE49-F238E27FC236}">
                <a16:creationId xmlns="" xmlns:a16="http://schemas.microsoft.com/office/drawing/2014/main" id="{03979CA6-389D-41E0-8AE0-AE96B77B6578}"/>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6308" y="0"/>
            <a:ext cx="9058275" cy="6124575"/>
          </a:xfrm>
          <a:prstGeom prst="rect">
            <a:avLst/>
          </a:prstGeom>
        </p:spPr>
      </p:pic>
      <p:sp>
        <p:nvSpPr>
          <p:cNvPr id="6" name="正方形/長方形 5"/>
          <p:cNvSpPr/>
          <p:nvPr/>
        </p:nvSpPr>
        <p:spPr>
          <a:xfrm>
            <a:off x="396484" y="6079569"/>
            <a:ext cx="5536027" cy="3082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dirty="0" smtClean="0">
                <a:solidFill>
                  <a:schemeClr val="tx1"/>
                </a:solidFill>
              </a:rPr>
              <a:t>※ 1</a:t>
            </a:r>
            <a:r>
              <a:rPr kumimoji="1" lang="ja-JP" altLang="en-US" sz="1000" dirty="0">
                <a:solidFill>
                  <a:schemeClr val="tx1"/>
                </a:solidFill>
              </a:rPr>
              <a:t> </a:t>
            </a:r>
            <a:r>
              <a:rPr kumimoji="1" lang="ja-JP" altLang="en-US" sz="1000" dirty="0" smtClean="0">
                <a:solidFill>
                  <a:schemeClr val="tx1"/>
                </a:solidFill>
              </a:rPr>
              <a:t>「介護</a:t>
            </a:r>
            <a:r>
              <a:rPr kumimoji="1" lang="ja-JP" altLang="en-US" sz="1000" dirty="0">
                <a:solidFill>
                  <a:schemeClr val="tx1"/>
                </a:solidFill>
              </a:rPr>
              <a:t>老人保健施設におけるオムツ交換作業中の介護者の生体負担（小貫ら、</a:t>
            </a:r>
            <a:r>
              <a:rPr kumimoji="1" lang="en-US" altLang="ja-JP" sz="1000" dirty="0">
                <a:solidFill>
                  <a:schemeClr val="tx1"/>
                </a:solidFill>
              </a:rPr>
              <a:t>2004</a:t>
            </a:r>
            <a:r>
              <a:rPr kumimoji="1" lang="ja-JP" altLang="en-US" sz="1000" dirty="0" smtClean="0">
                <a:solidFill>
                  <a:schemeClr val="tx1"/>
                </a:solidFill>
              </a:rPr>
              <a:t>）」</a:t>
            </a:r>
            <a:endParaRPr kumimoji="1" lang="en-US" altLang="ja-JP" sz="1000" dirty="0" smtClean="0">
              <a:solidFill>
                <a:schemeClr val="tx1"/>
              </a:solidFill>
            </a:endParaRPr>
          </a:p>
        </p:txBody>
      </p:sp>
      <p:sp>
        <p:nvSpPr>
          <p:cNvPr id="7" name="正方形/長方形 6"/>
          <p:cNvSpPr/>
          <p:nvPr/>
        </p:nvSpPr>
        <p:spPr>
          <a:xfrm>
            <a:off x="3809869" y="1652084"/>
            <a:ext cx="320571" cy="41918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smtClean="0">
                <a:solidFill>
                  <a:schemeClr val="tx1"/>
                </a:solidFill>
              </a:rPr>
              <a:t>※1</a:t>
            </a:r>
          </a:p>
        </p:txBody>
      </p:sp>
      <p:sp>
        <p:nvSpPr>
          <p:cNvPr id="9" name="正方形/長方形 8"/>
          <p:cNvSpPr/>
          <p:nvPr/>
        </p:nvSpPr>
        <p:spPr>
          <a:xfrm>
            <a:off x="3456752" y="2063393"/>
            <a:ext cx="538064" cy="5133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smtClean="0">
                <a:solidFill>
                  <a:schemeClr val="tx1"/>
                </a:solidFill>
              </a:rPr>
              <a:t>※2</a:t>
            </a:r>
          </a:p>
        </p:txBody>
      </p:sp>
      <p:sp>
        <p:nvSpPr>
          <p:cNvPr id="10" name="正方形/長方形 9"/>
          <p:cNvSpPr/>
          <p:nvPr/>
        </p:nvSpPr>
        <p:spPr>
          <a:xfrm>
            <a:off x="3239258" y="2844571"/>
            <a:ext cx="538064" cy="5133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smtClean="0">
                <a:solidFill>
                  <a:schemeClr val="tx1"/>
                </a:solidFill>
              </a:rPr>
              <a:t>※3</a:t>
            </a:r>
          </a:p>
        </p:txBody>
      </p:sp>
      <p:sp>
        <p:nvSpPr>
          <p:cNvPr id="11" name="正方形/長方形 10"/>
          <p:cNvSpPr/>
          <p:nvPr/>
        </p:nvSpPr>
        <p:spPr>
          <a:xfrm>
            <a:off x="205582" y="6550702"/>
            <a:ext cx="5536027" cy="3082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dirty="0" smtClean="0">
                <a:solidFill>
                  <a:schemeClr val="tx1"/>
                </a:solidFill>
              </a:rPr>
              <a:t>※ 3 </a:t>
            </a:r>
            <a:r>
              <a:rPr kumimoji="1" lang="ja-JP" altLang="en-US" sz="1000" dirty="0" smtClean="0">
                <a:solidFill>
                  <a:schemeClr val="tx1"/>
                </a:solidFill>
              </a:rPr>
              <a:t>「寝たきり</a:t>
            </a:r>
            <a:r>
              <a:rPr kumimoji="1" lang="ja-JP" altLang="en-US" sz="1000" dirty="0">
                <a:solidFill>
                  <a:schemeClr val="tx1"/>
                </a:solidFill>
              </a:rPr>
              <a:t>高齢者にみられた規則的排尿パターンとその特徴（井関ら、</a:t>
            </a:r>
            <a:r>
              <a:rPr kumimoji="1" lang="en-US" altLang="ja-JP" sz="1000" dirty="0">
                <a:solidFill>
                  <a:schemeClr val="tx1"/>
                </a:solidFill>
              </a:rPr>
              <a:t>2009</a:t>
            </a:r>
            <a:r>
              <a:rPr kumimoji="1" lang="ja-JP" altLang="en-US" sz="1000" dirty="0">
                <a:solidFill>
                  <a:schemeClr val="tx1"/>
                </a:solidFill>
              </a:rPr>
              <a:t>）」</a:t>
            </a:r>
            <a:endParaRPr kumimoji="1" lang="en-US" altLang="ja-JP" sz="1000" dirty="0" smtClean="0">
              <a:solidFill>
                <a:schemeClr val="tx1"/>
              </a:solidFill>
            </a:endParaRPr>
          </a:p>
        </p:txBody>
      </p:sp>
      <p:sp>
        <p:nvSpPr>
          <p:cNvPr id="13" name="正方形/長方形 12"/>
          <p:cNvSpPr/>
          <p:nvPr/>
        </p:nvSpPr>
        <p:spPr>
          <a:xfrm>
            <a:off x="506073" y="6317584"/>
            <a:ext cx="5536027" cy="3082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ja-JP" sz="1000" dirty="0" smtClean="0">
                <a:solidFill>
                  <a:schemeClr val="tx1"/>
                </a:solidFill>
              </a:rPr>
              <a:t>※ 2</a:t>
            </a:r>
            <a:r>
              <a:rPr kumimoji="1" lang="ja-JP" altLang="en-US" sz="1000" dirty="0">
                <a:solidFill>
                  <a:schemeClr val="tx1"/>
                </a:solidFill>
              </a:rPr>
              <a:t> 「高齢者への家族介護に関する心理学的研究</a:t>
            </a:r>
            <a:r>
              <a:rPr kumimoji="1" lang="ja-JP" altLang="en-US" sz="1000" dirty="0" smtClean="0">
                <a:solidFill>
                  <a:schemeClr val="tx1"/>
                </a:solidFill>
              </a:rPr>
              <a:t>（石井ら</a:t>
            </a:r>
            <a:r>
              <a:rPr kumimoji="1" lang="ja-JP" altLang="en-US" sz="1000" dirty="0">
                <a:solidFill>
                  <a:schemeClr val="tx1"/>
                </a:solidFill>
              </a:rPr>
              <a:t>、</a:t>
            </a:r>
            <a:r>
              <a:rPr kumimoji="1" lang="en-US" altLang="ja-JP" sz="1000" dirty="0" smtClean="0">
                <a:solidFill>
                  <a:schemeClr val="tx1"/>
                </a:solidFill>
              </a:rPr>
              <a:t>2001</a:t>
            </a:r>
            <a:r>
              <a:rPr kumimoji="1" lang="ja-JP" altLang="en-US" sz="1000" dirty="0" smtClean="0">
                <a:solidFill>
                  <a:schemeClr val="tx1"/>
                </a:solidFill>
              </a:rPr>
              <a:t>）」</a:t>
            </a:r>
            <a:endParaRPr kumimoji="1" lang="en-US" altLang="ja-JP" sz="1000" dirty="0" smtClean="0">
              <a:solidFill>
                <a:schemeClr val="tx1"/>
              </a:solidFill>
            </a:endParaRPr>
          </a:p>
        </p:txBody>
      </p:sp>
      <p:sp>
        <p:nvSpPr>
          <p:cNvPr id="20" name="フッター プレースホルダー 1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21" name="スライド番号プレースホルダー 20"/>
          <p:cNvSpPr>
            <a:spLocks noGrp="1"/>
          </p:cNvSpPr>
          <p:nvPr>
            <p:ph type="sldNum" sz="quarter" idx="12"/>
          </p:nvPr>
        </p:nvSpPr>
        <p:spPr/>
        <p:txBody>
          <a:bodyPr/>
          <a:lstStyle/>
          <a:p>
            <a:fld id="{B78F8003-6D56-406B-AF9B-282CDEC41B92}" type="slidenum">
              <a:rPr kumimoji="1" lang="ja-JP" altLang="en-US" smtClean="0"/>
              <a:pPr/>
              <a:t>2</a:t>
            </a:fld>
            <a:r>
              <a:rPr kumimoji="1" lang="en-US" altLang="ja-JP" smtClean="0"/>
              <a:t>/57</a:t>
            </a:r>
            <a:endParaRPr kumimoji="1" lang="ja-JP" altLang="en-US" dirty="0"/>
          </a:p>
        </p:txBody>
      </p:sp>
    </p:spTree>
    <p:extLst>
      <p:ext uri="{BB962C8B-B14F-4D97-AF65-F5344CB8AC3E}">
        <p14:creationId xmlns:p14="http://schemas.microsoft.com/office/powerpoint/2010/main" val="36412793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C3B2E40F-3A31-412E-B3D6-A048C204F5E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28599" y="0"/>
            <a:ext cx="9144000" cy="674016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20</a:t>
            </a:fld>
            <a:r>
              <a:rPr kumimoji="1" lang="en-US" altLang="ja-JP" smtClean="0"/>
              <a:t>/57</a:t>
            </a:r>
            <a:endParaRPr kumimoji="1" lang="ja-JP" altLang="en-US" dirty="0"/>
          </a:p>
        </p:txBody>
      </p:sp>
    </p:spTree>
    <p:extLst>
      <p:ext uri="{BB962C8B-B14F-4D97-AF65-F5344CB8AC3E}">
        <p14:creationId xmlns:p14="http://schemas.microsoft.com/office/powerpoint/2010/main" val="207108086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D03E3718-B82D-4BFC-B75D-966F30BD689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28600" y="0"/>
            <a:ext cx="9144000" cy="6145211"/>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21</a:t>
            </a:fld>
            <a:r>
              <a:rPr kumimoji="1" lang="en-US" altLang="ja-JP" smtClean="0"/>
              <a:t>/57</a:t>
            </a:r>
            <a:endParaRPr kumimoji="1" lang="ja-JP" altLang="en-US" dirty="0"/>
          </a:p>
        </p:txBody>
      </p:sp>
    </p:spTree>
    <p:extLst>
      <p:ext uri="{BB962C8B-B14F-4D97-AF65-F5344CB8AC3E}">
        <p14:creationId xmlns:p14="http://schemas.microsoft.com/office/powerpoint/2010/main" val="1271605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F84A2D6B-D0C8-4DFE-9238-B7AE61EEA57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8125" y="0"/>
            <a:ext cx="8705850" cy="56102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22</a:t>
            </a:fld>
            <a:r>
              <a:rPr kumimoji="1" lang="en-US" altLang="ja-JP" smtClean="0"/>
              <a:t>/57</a:t>
            </a:r>
            <a:endParaRPr kumimoji="1" lang="ja-JP" altLang="en-US" dirty="0"/>
          </a:p>
        </p:txBody>
      </p:sp>
    </p:spTree>
    <p:extLst>
      <p:ext uri="{BB962C8B-B14F-4D97-AF65-F5344CB8AC3E}">
        <p14:creationId xmlns:p14="http://schemas.microsoft.com/office/powerpoint/2010/main" val="22885055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EC9CECE5-E10B-4660-A5A8-3570ED11CA2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8786" y="0"/>
            <a:ext cx="8277225" cy="62579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23</a:t>
            </a:fld>
            <a:r>
              <a:rPr kumimoji="1" lang="en-US" altLang="ja-JP" smtClean="0"/>
              <a:t>/57</a:t>
            </a:r>
            <a:endParaRPr kumimoji="1" lang="ja-JP" altLang="en-US" dirty="0"/>
          </a:p>
        </p:txBody>
      </p:sp>
    </p:spTree>
    <p:extLst>
      <p:ext uri="{BB962C8B-B14F-4D97-AF65-F5344CB8AC3E}">
        <p14:creationId xmlns:p14="http://schemas.microsoft.com/office/powerpoint/2010/main" val="35014233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E0EC969F-E773-4BE1-B9D0-244C4FB08CF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0411" y="0"/>
            <a:ext cx="8820150" cy="6391275"/>
          </a:xfrm>
          <a:prstGeom prst="rect">
            <a:avLst/>
          </a:prstGeom>
        </p:spPr>
      </p:pic>
      <p:sp>
        <p:nvSpPr>
          <p:cNvPr id="3" name="テキスト ボックス 2"/>
          <p:cNvSpPr txBox="1"/>
          <p:nvPr/>
        </p:nvSpPr>
        <p:spPr>
          <a:xfrm>
            <a:off x="1111893" y="1052406"/>
            <a:ext cx="2739666" cy="461665"/>
          </a:xfrm>
          <a:prstGeom prst="rect">
            <a:avLst/>
          </a:prstGeom>
          <a:noFill/>
        </p:spPr>
        <p:txBody>
          <a:bodyPr wrap="square" rtlCol="0">
            <a:spAutoFit/>
          </a:bodyPr>
          <a:lstStyle/>
          <a:p>
            <a:r>
              <a:rPr kumimoji="1" lang="ja-JP" altLang="en-US" sz="1200" dirty="0" smtClean="0"/>
              <a:t>シリコン素材のシート開発と</a:t>
            </a:r>
            <a:endParaRPr kumimoji="1" lang="en-US" altLang="ja-JP" sz="1200" dirty="0" smtClean="0"/>
          </a:p>
          <a:p>
            <a:r>
              <a:rPr kumimoji="1" lang="ja-JP" altLang="en-US" sz="1200" dirty="0" smtClean="0"/>
              <a:t>初期アルゴリズムのシステム開発</a:t>
            </a:r>
            <a:endParaRPr kumimoji="1" lang="en-US" altLang="ja-JP" sz="1200" dirty="0" smtClean="0"/>
          </a:p>
        </p:txBody>
      </p:sp>
      <p:sp>
        <p:nvSpPr>
          <p:cNvPr id="5" name="テキスト ボックス 4"/>
          <p:cNvSpPr txBox="1"/>
          <p:nvPr/>
        </p:nvSpPr>
        <p:spPr>
          <a:xfrm>
            <a:off x="5378144" y="1094360"/>
            <a:ext cx="2739666" cy="276999"/>
          </a:xfrm>
          <a:prstGeom prst="rect">
            <a:avLst/>
          </a:prstGeom>
          <a:noFill/>
        </p:spPr>
        <p:txBody>
          <a:bodyPr wrap="square" rtlCol="0">
            <a:spAutoFit/>
          </a:bodyPr>
          <a:lstStyle/>
          <a:p>
            <a:r>
              <a:rPr kumimoji="1" lang="ja-JP" altLang="en-US" sz="1200" dirty="0" smtClean="0"/>
              <a:t>布素材のシート開発</a:t>
            </a:r>
            <a:endParaRPr kumimoji="1" lang="en-US" altLang="ja-JP" sz="1200" dirty="0" smtClean="0"/>
          </a:p>
        </p:txBody>
      </p:sp>
      <p:sp>
        <p:nvSpPr>
          <p:cNvPr id="6" name="テキスト ボックス 5"/>
          <p:cNvSpPr txBox="1"/>
          <p:nvPr/>
        </p:nvSpPr>
        <p:spPr>
          <a:xfrm>
            <a:off x="1195817" y="3869849"/>
            <a:ext cx="2739666" cy="276999"/>
          </a:xfrm>
          <a:prstGeom prst="rect">
            <a:avLst/>
          </a:prstGeom>
          <a:noFill/>
        </p:spPr>
        <p:txBody>
          <a:bodyPr wrap="square" rtlCol="0">
            <a:spAutoFit/>
          </a:bodyPr>
          <a:lstStyle/>
          <a:p>
            <a:r>
              <a:rPr kumimoji="1" lang="ja-JP" altLang="en-US" sz="1200" dirty="0" smtClean="0"/>
              <a:t>排泄物の侵入など対策</a:t>
            </a:r>
            <a:endParaRPr kumimoji="1" lang="en-US" altLang="ja-JP" sz="1200" dirty="0" smtClean="0"/>
          </a:p>
        </p:txBody>
      </p:sp>
      <p:sp>
        <p:nvSpPr>
          <p:cNvPr id="7" name="テキスト ボックス 6"/>
          <p:cNvSpPr txBox="1"/>
          <p:nvPr/>
        </p:nvSpPr>
        <p:spPr>
          <a:xfrm>
            <a:off x="5503482" y="3939415"/>
            <a:ext cx="2739666" cy="276999"/>
          </a:xfrm>
          <a:prstGeom prst="rect">
            <a:avLst/>
          </a:prstGeom>
          <a:noFill/>
        </p:spPr>
        <p:txBody>
          <a:bodyPr wrap="square" rtlCol="0">
            <a:spAutoFit/>
          </a:bodyPr>
          <a:lstStyle/>
          <a:p>
            <a:r>
              <a:rPr kumimoji="1" lang="ja-JP" altLang="en-US" sz="1200" dirty="0" smtClean="0"/>
              <a:t>最終製品「</a:t>
            </a:r>
            <a:r>
              <a:rPr kumimoji="1" lang="en-US" altLang="ja-JP" sz="1200" dirty="0" err="1" smtClean="0"/>
              <a:t>Helppad</a:t>
            </a:r>
            <a:r>
              <a:rPr kumimoji="1" lang="ja-JP" altLang="en-US" sz="1200" dirty="0" smtClean="0"/>
              <a:t>」の完成</a:t>
            </a:r>
            <a:endParaRPr kumimoji="1" lang="en-US" altLang="ja-JP" sz="1200" dirty="0" smtClean="0"/>
          </a:p>
        </p:txBody>
      </p:sp>
      <p:sp>
        <p:nvSpPr>
          <p:cNvPr id="13" name="フッター プレースホルダー 12"/>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4" name="スライド番号プレースホルダー 13"/>
          <p:cNvSpPr>
            <a:spLocks noGrp="1"/>
          </p:cNvSpPr>
          <p:nvPr>
            <p:ph type="sldNum" sz="quarter" idx="12"/>
          </p:nvPr>
        </p:nvSpPr>
        <p:spPr/>
        <p:txBody>
          <a:bodyPr/>
          <a:lstStyle/>
          <a:p>
            <a:fld id="{B78F8003-6D56-406B-AF9B-282CDEC41B92}" type="slidenum">
              <a:rPr kumimoji="1" lang="ja-JP" altLang="en-US" smtClean="0"/>
              <a:pPr/>
              <a:t>24</a:t>
            </a:fld>
            <a:r>
              <a:rPr kumimoji="1" lang="en-US" altLang="ja-JP" smtClean="0"/>
              <a:t>/57</a:t>
            </a:r>
            <a:endParaRPr kumimoji="1" lang="ja-JP" altLang="en-US" dirty="0"/>
          </a:p>
        </p:txBody>
      </p:sp>
    </p:spTree>
    <p:extLst>
      <p:ext uri="{BB962C8B-B14F-4D97-AF65-F5344CB8AC3E}">
        <p14:creationId xmlns:p14="http://schemas.microsoft.com/office/powerpoint/2010/main" val="25199228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A3ADA4B9-67CC-4E21-A653-A21B694516A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28600" y="0"/>
            <a:ext cx="9144000" cy="5962261"/>
          </a:xfrm>
          <a:prstGeom prst="rect">
            <a:avLst/>
          </a:prstGeom>
        </p:spPr>
      </p:pic>
      <p:sp>
        <p:nvSpPr>
          <p:cNvPr id="3" name="テキスト ボックス 2"/>
          <p:cNvSpPr txBox="1"/>
          <p:nvPr/>
        </p:nvSpPr>
        <p:spPr>
          <a:xfrm>
            <a:off x="1111893" y="1052406"/>
            <a:ext cx="2739666" cy="461665"/>
          </a:xfrm>
          <a:prstGeom prst="rect">
            <a:avLst/>
          </a:prstGeom>
          <a:noFill/>
        </p:spPr>
        <p:txBody>
          <a:bodyPr wrap="square" rtlCol="0">
            <a:spAutoFit/>
          </a:bodyPr>
          <a:lstStyle/>
          <a:p>
            <a:r>
              <a:rPr kumimoji="1" lang="ja-JP" altLang="en-US" sz="1200" dirty="0" smtClean="0"/>
              <a:t>シリコン素材のシート開発と</a:t>
            </a:r>
            <a:endParaRPr kumimoji="1" lang="en-US" altLang="ja-JP" sz="1200" dirty="0" smtClean="0"/>
          </a:p>
          <a:p>
            <a:r>
              <a:rPr kumimoji="1" lang="ja-JP" altLang="en-US" sz="1200" dirty="0" smtClean="0"/>
              <a:t>初期アルゴリズムのシステム開発</a:t>
            </a:r>
            <a:endParaRPr kumimoji="1" lang="en-US" altLang="ja-JP" sz="1200" dirty="0" smtClean="0"/>
          </a:p>
        </p:txBody>
      </p:sp>
      <p:sp>
        <p:nvSpPr>
          <p:cNvPr id="10" name="フッター プレースホルダー 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1" name="スライド番号プレースホルダー 10"/>
          <p:cNvSpPr>
            <a:spLocks noGrp="1"/>
          </p:cNvSpPr>
          <p:nvPr>
            <p:ph type="sldNum" sz="quarter" idx="12"/>
          </p:nvPr>
        </p:nvSpPr>
        <p:spPr/>
        <p:txBody>
          <a:bodyPr/>
          <a:lstStyle/>
          <a:p>
            <a:fld id="{B78F8003-6D56-406B-AF9B-282CDEC41B92}" type="slidenum">
              <a:rPr kumimoji="1" lang="ja-JP" altLang="en-US" smtClean="0"/>
              <a:pPr/>
              <a:t>25</a:t>
            </a:fld>
            <a:r>
              <a:rPr kumimoji="1" lang="en-US" altLang="ja-JP" smtClean="0"/>
              <a:t>/57</a:t>
            </a:r>
            <a:endParaRPr kumimoji="1" lang="ja-JP" altLang="en-US" dirty="0"/>
          </a:p>
        </p:txBody>
      </p:sp>
    </p:spTree>
    <p:extLst>
      <p:ext uri="{BB962C8B-B14F-4D97-AF65-F5344CB8AC3E}">
        <p14:creationId xmlns:p14="http://schemas.microsoft.com/office/powerpoint/2010/main" val="21520922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22CE08C6-59E7-4C61-A40C-464E681A97C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0983" y="0"/>
            <a:ext cx="9077325" cy="676275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26</a:t>
            </a:fld>
            <a:r>
              <a:rPr kumimoji="1" lang="en-US" altLang="ja-JP" smtClean="0"/>
              <a:t>/57</a:t>
            </a:r>
            <a:endParaRPr kumimoji="1" lang="ja-JP" altLang="en-US" dirty="0"/>
          </a:p>
        </p:txBody>
      </p:sp>
    </p:spTree>
    <p:extLst>
      <p:ext uri="{BB962C8B-B14F-4D97-AF65-F5344CB8AC3E}">
        <p14:creationId xmlns:p14="http://schemas.microsoft.com/office/powerpoint/2010/main" val="12685371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7AA9D712-CADC-413B-9C72-4B54C2E9810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7744" y="0"/>
            <a:ext cx="9144000" cy="6008914"/>
          </a:xfrm>
          <a:prstGeom prst="rect">
            <a:avLst/>
          </a:prstGeom>
        </p:spPr>
      </p:pic>
      <p:sp>
        <p:nvSpPr>
          <p:cNvPr id="4" name="テキスト ボックス 3"/>
          <p:cNvSpPr txBox="1"/>
          <p:nvPr/>
        </p:nvSpPr>
        <p:spPr>
          <a:xfrm>
            <a:off x="1002001" y="1094360"/>
            <a:ext cx="2739666" cy="276999"/>
          </a:xfrm>
          <a:prstGeom prst="rect">
            <a:avLst/>
          </a:prstGeom>
          <a:noFill/>
        </p:spPr>
        <p:txBody>
          <a:bodyPr wrap="square" rtlCol="0">
            <a:spAutoFit/>
          </a:bodyPr>
          <a:lstStyle/>
          <a:p>
            <a:r>
              <a:rPr kumimoji="1" lang="ja-JP" altLang="en-US" sz="1200" dirty="0" smtClean="0"/>
              <a:t>布素材のシート開発</a:t>
            </a:r>
            <a:endParaRPr kumimoji="1" lang="en-US" altLang="ja-JP" sz="1200" dirty="0" smtClean="0"/>
          </a:p>
        </p:txBody>
      </p:sp>
      <p:sp>
        <p:nvSpPr>
          <p:cNvPr id="2" name="テキスト ボックス 1"/>
          <p:cNvSpPr txBox="1"/>
          <p:nvPr/>
        </p:nvSpPr>
        <p:spPr>
          <a:xfrm>
            <a:off x="1118193" y="5411849"/>
            <a:ext cx="993951" cy="307777"/>
          </a:xfrm>
          <a:prstGeom prst="rect">
            <a:avLst/>
          </a:prstGeom>
          <a:solidFill>
            <a:schemeClr val="bg1"/>
          </a:solidFill>
        </p:spPr>
        <p:txBody>
          <a:bodyPr wrap="square" rtlCol="0">
            <a:spAutoFit/>
          </a:bodyPr>
          <a:lstStyle/>
          <a:p>
            <a:r>
              <a:rPr kumimoji="1" lang="ja-JP" altLang="en-US" sz="1400" dirty="0" smtClean="0"/>
              <a:t>問題点</a:t>
            </a:r>
            <a:endParaRPr kumimoji="1" lang="ja-JP" altLang="en-US" sz="1400" dirty="0"/>
          </a:p>
        </p:txBody>
      </p:sp>
      <p:sp>
        <p:nvSpPr>
          <p:cNvPr id="11" name="フッター プレースホルダー 10"/>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2" name="スライド番号プレースホルダー 11"/>
          <p:cNvSpPr>
            <a:spLocks noGrp="1"/>
          </p:cNvSpPr>
          <p:nvPr>
            <p:ph type="sldNum" sz="quarter" idx="12"/>
          </p:nvPr>
        </p:nvSpPr>
        <p:spPr/>
        <p:txBody>
          <a:bodyPr/>
          <a:lstStyle/>
          <a:p>
            <a:fld id="{B78F8003-6D56-406B-AF9B-282CDEC41B92}" type="slidenum">
              <a:rPr kumimoji="1" lang="ja-JP" altLang="en-US" smtClean="0"/>
              <a:pPr/>
              <a:t>27</a:t>
            </a:fld>
            <a:r>
              <a:rPr kumimoji="1" lang="en-US" altLang="ja-JP" smtClean="0"/>
              <a:t>/57</a:t>
            </a:r>
            <a:endParaRPr kumimoji="1" lang="ja-JP" altLang="en-US" dirty="0"/>
          </a:p>
        </p:txBody>
      </p:sp>
    </p:spTree>
    <p:extLst>
      <p:ext uri="{BB962C8B-B14F-4D97-AF65-F5344CB8AC3E}">
        <p14:creationId xmlns:p14="http://schemas.microsoft.com/office/powerpoint/2010/main" val="24777168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グラフィックス 4">
            <a:extLst>
              <a:ext uri="{FF2B5EF4-FFF2-40B4-BE49-F238E27FC236}">
                <a16:creationId xmlns="" xmlns:a16="http://schemas.microsoft.com/office/drawing/2014/main" id="{52BA5C5C-0FD7-4140-A946-945207C4FC5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7744" y="0"/>
            <a:ext cx="9144000" cy="6251510"/>
          </a:xfrm>
          <a:prstGeom prst="rect">
            <a:avLst/>
          </a:prstGeom>
        </p:spPr>
      </p:pic>
      <p:sp>
        <p:nvSpPr>
          <p:cNvPr id="3" name="テキスト ボックス 2"/>
          <p:cNvSpPr txBox="1"/>
          <p:nvPr/>
        </p:nvSpPr>
        <p:spPr>
          <a:xfrm>
            <a:off x="1002549" y="1094896"/>
            <a:ext cx="2739666" cy="276999"/>
          </a:xfrm>
          <a:prstGeom prst="rect">
            <a:avLst/>
          </a:prstGeom>
          <a:solidFill>
            <a:schemeClr val="bg1"/>
          </a:solidFill>
        </p:spPr>
        <p:txBody>
          <a:bodyPr wrap="square" rtlCol="0">
            <a:spAutoFit/>
          </a:bodyPr>
          <a:lstStyle/>
          <a:p>
            <a:r>
              <a:rPr kumimoji="1" lang="ja-JP" altLang="en-US" sz="1200" dirty="0" smtClean="0"/>
              <a:t>排泄物の侵入など対策</a:t>
            </a:r>
            <a:endParaRPr kumimoji="1" lang="en-US" altLang="ja-JP" sz="1200" dirty="0" smtClean="0"/>
          </a:p>
        </p:txBody>
      </p:sp>
      <p:sp>
        <p:nvSpPr>
          <p:cNvPr id="10" name="フッター プレースホルダー 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1" name="スライド番号プレースホルダー 10"/>
          <p:cNvSpPr>
            <a:spLocks noGrp="1"/>
          </p:cNvSpPr>
          <p:nvPr>
            <p:ph type="sldNum" sz="quarter" idx="12"/>
          </p:nvPr>
        </p:nvSpPr>
        <p:spPr/>
        <p:txBody>
          <a:bodyPr/>
          <a:lstStyle/>
          <a:p>
            <a:fld id="{B78F8003-6D56-406B-AF9B-282CDEC41B92}" type="slidenum">
              <a:rPr kumimoji="1" lang="ja-JP" altLang="en-US" smtClean="0"/>
              <a:pPr/>
              <a:t>28</a:t>
            </a:fld>
            <a:r>
              <a:rPr kumimoji="1" lang="en-US" altLang="ja-JP" smtClean="0"/>
              <a:t>/57</a:t>
            </a:r>
            <a:endParaRPr kumimoji="1" lang="ja-JP" altLang="en-US" dirty="0"/>
          </a:p>
        </p:txBody>
      </p:sp>
    </p:spTree>
    <p:extLst>
      <p:ext uri="{BB962C8B-B14F-4D97-AF65-F5344CB8AC3E}">
        <p14:creationId xmlns:p14="http://schemas.microsoft.com/office/powerpoint/2010/main" val="4184741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1B2BFDDB-9564-42EA-AB5F-86C98EDB7ED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7744" y="0"/>
            <a:ext cx="9144000" cy="6562498"/>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29</a:t>
            </a:fld>
            <a:r>
              <a:rPr kumimoji="1" lang="en-US" altLang="ja-JP" smtClean="0"/>
              <a:t>/57</a:t>
            </a:r>
            <a:endParaRPr kumimoji="1" lang="ja-JP" altLang="en-US" dirty="0"/>
          </a:p>
        </p:txBody>
      </p:sp>
    </p:spTree>
    <p:extLst>
      <p:ext uri="{BB962C8B-B14F-4D97-AF65-F5344CB8AC3E}">
        <p14:creationId xmlns:p14="http://schemas.microsoft.com/office/powerpoint/2010/main" val="4067557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775D4ED4-0362-4587-B6F7-7DD8B0EF48D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2316" y="0"/>
            <a:ext cx="7543800" cy="6486525"/>
          </a:xfrm>
          <a:prstGeom prst="rect">
            <a:avLst/>
          </a:prstGeom>
        </p:spPr>
      </p:pic>
      <p:sp>
        <p:nvSpPr>
          <p:cNvPr id="4" name="正方形/長方形 3"/>
          <p:cNvSpPr/>
          <p:nvPr/>
        </p:nvSpPr>
        <p:spPr>
          <a:xfrm>
            <a:off x="2044293" y="6215742"/>
            <a:ext cx="2419480" cy="48109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角丸四角形 4"/>
          <p:cNvSpPr/>
          <p:nvPr/>
        </p:nvSpPr>
        <p:spPr>
          <a:xfrm>
            <a:off x="1837122" y="5634348"/>
            <a:ext cx="3341343" cy="345211"/>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400" dirty="0" smtClean="0"/>
              <a:t>　　</a:t>
            </a:r>
            <a:r>
              <a:rPr kumimoji="1" lang="en-US" altLang="ja-JP" sz="1400" dirty="0" smtClean="0"/>
              <a:t> </a:t>
            </a:r>
            <a:r>
              <a:rPr kumimoji="1" lang="ja-JP" altLang="en-US" sz="1400" dirty="0" smtClean="0"/>
              <a:t>４　</a:t>
            </a:r>
            <a:r>
              <a:rPr kumimoji="1" lang="en-US" altLang="ja-JP" sz="1400" dirty="0" smtClean="0"/>
              <a:t> </a:t>
            </a:r>
            <a:r>
              <a:rPr kumimoji="1" lang="ja-JP" altLang="en-US" sz="1400" dirty="0" smtClean="0"/>
              <a:t>結論・展望</a:t>
            </a:r>
            <a:endParaRPr kumimoji="1" lang="en-US" altLang="ja-JP" sz="1400" dirty="0" smtClean="0"/>
          </a:p>
        </p:txBody>
      </p:sp>
      <p:sp>
        <p:nvSpPr>
          <p:cNvPr id="12" name="フッター プレースホルダー 11"/>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3" name="スライド番号プレースホルダー 12"/>
          <p:cNvSpPr>
            <a:spLocks noGrp="1"/>
          </p:cNvSpPr>
          <p:nvPr>
            <p:ph type="sldNum" sz="quarter" idx="12"/>
          </p:nvPr>
        </p:nvSpPr>
        <p:spPr/>
        <p:txBody>
          <a:bodyPr/>
          <a:lstStyle/>
          <a:p>
            <a:fld id="{B78F8003-6D56-406B-AF9B-282CDEC41B92}" type="slidenum">
              <a:rPr kumimoji="1" lang="ja-JP" altLang="en-US" smtClean="0"/>
              <a:pPr/>
              <a:t>3</a:t>
            </a:fld>
            <a:r>
              <a:rPr kumimoji="1" lang="en-US" altLang="ja-JP" smtClean="0"/>
              <a:t>/57</a:t>
            </a:r>
            <a:endParaRPr kumimoji="1" lang="ja-JP" altLang="en-US" dirty="0"/>
          </a:p>
        </p:txBody>
      </p:sp>
    </p:spTree>
    <p:extLst>
      <p:ext uri="{BB962C8B-B14F-4D97-AF65-F5344CB8AC3E}">
        <p14:creationId xmlns:p14="http://schemas.microsoft.com/office/powerpoint/2010/main" val="699925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3883BDBE-AC7D-4073-92B8-60576506234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16977" y="-2"/>
            <a:ext cx="8162925" cy="66770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30</a:t>
            </a:fld>
            <a:r>
              <a:rPr kumimoji="1" lang="en-US" altLang="ja-JP" smtClean="0"/>
              <a:t>/57</a:t>
            </a:r>
            <a:endParaRPr kumimoji="1" lang="ja-JP" altLang="en-US" dirty="0"/>
          </a:p>
        </p:txBody>
      </p:sp>
    </p:spTree>
    <p:extLst>
      <p:ext uri="{BB962C8B-B14F-4D97-AF65-F5344CB8AC3E}">
        <p14:creationId xmlns:p14="http://schemas.microsoft.com/office/powerpoint/2010/main" val="49739252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22ACF0F2-2930-4438-9584-0507056F1588}"/>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5174" y="0"/>
            <a:ext cx="7915275" cy="626745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31</a:t>
            </a:fld>
            <a:r>
              <a:rPr kumimoji="1" lang="en-US" altLang="ja-JP" smtClean="0"/>
              <a:t>/57</a:t>
            </a:r>
            <a:endParaRPr kumimoji="1" lang="ja-JP" altLang="en-US" dirty="0"/>
          </a:p>
        </p:txBody>
      </p:sp>
    </p:spTree>
    <p:extLst>
      <p:ext uri="{BB962C8B-B14F-4D97-AF65-F5344CB8AC3E}">
        <p14:creationId xmlns:p14="http://schemas.microsoft.com/office/powerpoint/2010/main" val="22701248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AA408719-4F52-41B0-8065-1CDB055C397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7744" y="0"/>
            <a:ext cx="9144000" cy="5327780"/>
          </a:xfrm>
          <a:prstGeom prst="rect">
            <a:avLst/>
          </a:prstGeom>
        </p:spPr>
      </p:pic>
      <p:sp>
        <p:nvSpPr>
          <p:cNvPr id="3" name="テキスト ボックス 2"/>
          <p:cNvSpPr txBox="1"/>
          <p:nvPr/>
        </p:nvSpPr>
        <p:spPr>
          <a:xfrm>
            <a:off x="1003095" y="1095433"/>
            <a:ext cx="2739666" cy="276999"/>
          </a:xfrm>
          <a:prstGeom prst="rect">
            <a:avLst/>
          </a:prstGeom>
          <a:noFill/>
        </p:spPr>
        <p:txBody>
          <a:bodyPr wrap="square" rtlCol="0">
            <a:spAutoFit/>
          </a:bodyPr>
          <a:lstStyle/>
          <a:p>
            <a:r>
              <a:rPr kumimoji="1" lang="ja-JP" altLang="en-US" sz="1200" dirty="0" smtClean="0"/>
              <a:t>最終製品「</a:t>
            </a:r>
            <a:r>
              <a:rPr kumimoji="1" lang="en-US" altLang="ja-JP" sz="1200" dirty="0" err="1" smtClean="0"/>
              <a:t>Helppad</a:t>
            </a:r>
            <a:r>
              <a:rPr kumimoji="1" lang="ja-JP" altLang="en-US" sz="1200" dirty="0" smtClean="0"/>
              <a:t>」の完成</a:t>
            </a:r>
            <a:endParaRPr kumimoji="1" lang="en-US" altLang="ja-JP" sz="1200" dirty="0" smtClean="0"/>
          </a:p>
        </p:txBody>
      </p:sp>
      <p:sp>
        <p:nvSpPr>
          <p:cNvPr id="10" name="フッター プレースホルダー 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1" name="スライド番号プレースホルダー 10"/>
          <p:cNvSpPr>
            <a:spLocks noGrp="1"/>
          </p:cNvSpPr>
          <p:nvPr>
            <p:ph type="sldNum" sz="quarter" idx="12"/>
          </p:nvPr>
        </p:nvSpPr>
        <p:spPr/>
        <p:txBody>
          <a:bodyPr/>
          <a:lstStyle/>
          <a:p>
            <a:fld id="{B78F8003-6D56-406B-AF9B-282CDEC41B92}" type="slidenum">
              <a:rPr kumimoji="1" lang="ja-JP" altLang="en-US" smtClean="0"/>
              <a:pPr/>
              <a:t>32</a:t>
            </a:fld>
            <a:r>
              <a:rPr kumimoji="1" lang="en-US" altLang="ja-JP" smtClean="0"/>
              <a:t>/57</a:t>
            </a:r>
            <a:endParaRPr kumimoji="1" lang="ja-JP" altLang="en-US" dirty="0"/>
          </a:p>
        </p:txBody>
      </p:sp>
    </p:spTree>
    <p:extLst>
      <p:ext uri="{BB962C8B-B14F-4D97-AF65-F5344CB8AC3E}">
        <p14:creationId xmlns:p14="http://schemas.microsoft.com/office/powerpoint/2010/main" val="391674859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2894" y="2643073"/>
            <a:ext cx="7886700" cy="1325563"/>
          </a:xfrm>
        </p:spPr>
        <p:txBody>
          <a:bodyPr/>
          <a:lstStyle/>
          <a:p>
            <a:pPr algn="ctr"/>
            <a:r>
              <a:rPr lang="ja-JP" altLang="en-US" dirty="0" smtClean="0"/>
              <a:t>製品説明とD</a:t>
            </a:r>
            <a:r>
              <a:rPr lang="ja-JP" altLang="ja-JP" dirty="0" smtClean="0"/>
              <a:t>EMO</a:t>
            </a:r>
            <a:endParaRPr kumimoji="1" lang="ja-JP" altLang="en-US" dirty="0"/>
          </a:p>
        </p:txBody>
      </p:sp>
      <p:sp>
        <p:nvSpPr>
          <p:cNvPr id="10" name="フッター プレースホルダー 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1" name="スライド番号プレースホルダー 10"/>
          <p:cNvSpPr>
            <a:spLocks noGrp="1"/>
          </p:cNvSpPr>
          <p:nvPr>
            <p:ph type="sldNum" sz="quarter" idx="12"/>
          </p:nvPr>
        </p:nvSpPr>
        <p:spPr/>
        <p:txBody>
          <a:bodyPr/>
          <a:lstStyle/>
          <a:p>
            <a:fld id="{B78F8003-6D56-406B-AF9B-282CDEC41B92}" type="slidenum">
              <a:rPr kumimoji="1" lang="ja-JP" altLang="en-US" smtClean="0"/>
              <a:pPr/>
              <a:t>33</a:t>
            </a:fld>
            <a:r>
              <a:rPr kumimoji="1" lang="en-US" altLang="ja-JP" smtClean="0"/>
              <a:t>/57</a:t>
            </a:r>
            <a:endParaRPr kumimoji="1" lang="ja-JP" altLang="en-US" dirty="0"/>
          </a:p>
        </p:txBody>
      </p:sp>
    </p:spTree>
    <p:extLst>
      <p:ext uri="{BB962C8B-B14F-4D97-AF65-F5344CB8AC3E}">
        <p14:creationId xmlns:p14="http://schemas.microsoft.com/office/powerpoint/2010/main" val="1938050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A09467C2-92D1-417B-A458-76DF9B11302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8887" y="0"/>
            <a:ext cx="8743950" cy="6829425"/>
          </a:xfrm>
          <a:prstGeom prst="rect">
            <a:avLst/>
          </a:prstGeom>
        </p:spPr>
      </p:pic>
      <p:sp>
        <p:nvSpPr>
          <p:cNvPr id="3" name="テキスト ボックス 2"/>
          <p:cNvSpPr txBox="1"/>
          <p:nvPr/>
        </p:nvSpPr>
        <p:spPr>
          <a:xfrm>
            <a:off x="4962906" y="1148522"/>
            <a:ext cx="4010260" cy="1384995"/>
          </a:xfrm>
          <a:prstGeom prst="rect">
            <a:avLst/>
          </a:prstGeom>
          <a:noFill/>
        </p:spPr>
        <p:txBody>
          <a:bodyPr wrap="square" rtlCol="0">
            <a:spAutoFit/>
          </a:bodyPr>
          <a:lstStyle/>
          <a:p>
            <a:r>
              <a:rPr kumimoji="1" lang="ja-JP" altLang="en-US" sz="1400" dirty="0" smtClean="0"/>
              <a:t>実施場所：特別養護老人ホーム　さわやか苑</a:t>
            </a:r>
            <a:r>
              <a:rPr kumimoji="1" lang="en-US" altLang="ja-JP" sz="1400" dirty="0" smtClean="0"/>
              <a:t/>
            </a:r>
            <a:br>
              <a:rPr kumimoji="1" lang="en-US" altLang="ja-JP" sz="1400" dirty="0" smtClean="0"/>
            </a:br>
            <a:endParaRPr kumimoji="1" lang="en-US" altLang="ja-JP" sz="1400" dirty="0" smtClean="0"/>
          </a:p>
          <a:p>
            <a:r>
              <a:rPr kumimoji="1" lang="ja-JP" altLang="en-US" sz="1400" dirty="0" smtClean="0"/>
              <a:t>実施時間帯：</a:t>
            </a:r>
            <a:r>
              <a:rPr kumimoji="1" lang="en-US" altLang="ja-JP" sz="1400" dirty="0" smtClean="0"/>
              <a:t>18</a:t>
            </a:r>
            <a:r>
              <a:rPr kumimoji="1" lang="ja-JP" altLang="en-US" sz="1400" dirty="0" smtClean="0"/>
              <a:t>時から翌朝</a:t>
            </a:r>
            <a:r>
              <a:rPr kumimoji="1" lang="en-US" altLang="ja-JP" sz="1400" dirty="0" smtClean="0"/>
              <a:t>5</a:t>
            </a:r>
            <a:r>
              <a:rPr kumimoji="1" lang="ja-JP" altLang="en-US" sz="1400" dirty="0" smtClean="0"/>
              <a:t>時</a:t>
            </a:r>
            <a:endParaRPr kumimoji="1" lang="en-US" altLang="ja-JP" sz="1400" dirty="0" smtClean="0"/>
          </a:p>
          <a:p>
            <a:r>
              <a:rPr kumimoji="1" lang="en-US" altLang="ja-JP" sz="1400" dirty="0" smtClean="0"/>
              <a:t/>
            </a:r>
            <a:br>
              <a:rPr kumimoji="1" lang="en-US" altLang="ja-JP" sz="1400" dirty="0" smtClean="0"/>
            </a:br>
            <a:r>
              <a:rPr kumimoji="1" lang="ja-JP" altLang="en-US" sz="1400" dirty="0" smtClean="0"/>
              <a:t>被験者数：</a:t>
            </a:r>
            <a:r>
              <a:rPr kumimoji="1" lang="en-US" altLang="ja-JP" sz="1400" dirty="0" smtClean="0"/>
              <a:t>6</a:t>
            </a:r>
            <a:r>
              <a:rPr kumimoji="1" lang="ja-JP" altLang="en-US" sz="1400" dirty="0" smtClean="0"/>
              <a:t>人</a:t>
            </a:r>
            <a:endParaRPr kumimoji="1" lang="en-US" altLang="ja-JP" sz="1400" dirty="0" smtClean="0"/>
          </a:p>
          <a:p>
            <a:endParaRPr kumimoji="1" lang="en-US" altLang="ja-JP" sz="1400" dirty="0" smtClean="0"/>
          </a:p>
        </p:txBody>
      </p:sp>
      <p:sp>
        <p:nvSpPr>
          <p:cNvPr id="10" name="フッター プレースホルダー 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1" name="スライド番号プレースホルダー 10"/>
          <p:cNvSpPr>
            <a:spLocks noGrp="1"/>
          </p:cNvSpPr>
          <p:nvPr>
            <p:ph type="sldNum" sz="quarter" idx="12"/>
          </p:nvPr>
        </p:nvSpPr>
        <p:spPr/>
        <p:txBody>
          <a:bodyPr/>
          <a:lstStyle/>
          <a:p>
            <a:fld id="{B78F8003-6D56-406B-AF9B-282CDEC41B92}" type="slidenum">
              <a:rPr kumimoji="1" lang="ja-JP" altLang="en-US" smtClean="0"/>
              <a:pPr/>
              <a:t>34</a:t>
            </a:fld>
            <a:r>
              <a:rPr kumimoji="1" lang="en-US" altLang="ja-JP" smtClean="0"/>
              <a:t>/57</a:t>
            </a:r>
            <a:endParaRPr kumimoji="1" lang="ja-JP" altLang="en-US" dirty="0"/>
          </a:p>
        </p:txBody>
      </p:sp>
    </p:spTree>
    <p:extLst>
      <p:ext uri="{BB962C8B-B14F-4D97-AF65-F5344CB8AC3E}">
        <p14:creationId xmlns:p14="http://schemas.microsoft.com/office/powerpoint/2010/main" val="26703468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C87638CB-6443-4F3B-9839-43C95264D63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9649" y="0"/>
            <a:ext cx="8782050" cy="658177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35</a:t>
            </a:fld>
            <a:r>
              <a:rPr kumimoji="1" lang="en-US" altLang="ja-JP" smtClean="0"/>
              <a:t>/57</a:t>
            </a:r>
            <a:endParaRPr kumimoji="1" lang="ja-JP" altLang="en-US" dirty="0"/>
          </a:p>
        </p:txBody>
      </p:sp>
    </p:spTree>
    <p:extLst>
      <p:ext uri="{BB962C8B-B14F-4D97-AF65-F5344CB8AC3E}">
        <p14:creationId xmlns:p14="http://schemas.microsoft.com/office/powerpoint/2010/main" val="15878658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7B38748B-5FFF-4313-8986-02C44EBCAD7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28599" y="0"/>
            <a:ext cx="9144000" cy="5980922"/>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36</a:t>
            </a:fld>
            <a:r>
              <a:rPr kumimoji="1" lang="en-US" altLang="ja-JP" smtClean="0"/>
              <a:t>/57</a:t>
            </a:r>
            <a:endParaRPr kumimoji="1" lang="ja-JP" altLang="en-US" dirty="0"/>
          </a:p>
        </p:txBody>
      </p:sp>
    </p:spTree>
    <p:extLst>
      <p:ext uri="{BB962C8B-B14F-4D97-AF65-F5344CB8AC3E}">
        <p14:creationId xmlns:p14="http://schemas.microsoft.com/office/powerpoint/2010/main" val="240843006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排泄チェック_食事_服薬チェック_水分記録_みやぎ台南生苑.png" descr="排泄チェック_食事_服薬チェック_水分記録_みやぎ台南生苑.png">
            <a:extLst>
              <a:ext uri="{FF2B5EF4-FFF2-40B4-BE49-F238E27FC236}">
                <a16:creationId xmlns="" xmlns:a16="http://schemas.microsoft.com/office/drawing/2014/main" id="{FF2A195E-2CB5-4429-8ED5-9843D9350834}"/>
              </a:ext>
            </a:extLst>
          </p:cNvPr>
          <p:cNvPicPr>
            <a:picLocks noChangeAspect="1"/>
          </p:cNvPicPr>
          <p:nvPr/>
        </p:nvPicPr>
        <p:blipFill>
          <a:blip r:embed="rId3">
            <a:extLst/>
          </a:blip>
          <a:stretch>
            <a:fillRect/>
          </a:stretch>
        </p:blipFill>
        <p:spPr>
          <a:xfrm>
            <a:off x="971185" y="1828800"/>
            <a:ext cx="7201629" cy="5092207"/>
          </a:xfrm>
          <a:prstGeom prst="rect">
            <a:avLst/>
          </a:prstGeom>
          <a:ln w="12700">
            <a:miter lim="400000"/>
          </a:ln>
        </p:spPr>
      </p:pic>
      <p:pic>
        <p:nvPicPr>
          <p:cNvPr id="2" name="グラフィックス 1">
            <a:extLst>
              <a:ext uri="{FF2B5EF4-FFF2-40B4-BE49-F238E27FC236}">
                <a16:creationId xmlns="" xmlns:a16="http://schemas.microsoft.com/office/drawing/2014/main" id="{8D27C342-7B0D-4FC4-9972-B6166533C75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1960" y="0"/>
            <a:ext cx="6048375" cy="1828800"/>
          </a:xfrm>
          <a:prstGeom prst="rect">
            <a:avLst/>
          </a:prstGeom>
        </p:spPr>
      </p:pic>
      <p:sp>
        <p:nvSpPr>
          <p:cNvPr id="10" name="フッター プレースホルダー 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1" name="スライド番号プレースホルダー 10"/>
          <p:cNvSpPr>
            <a:spLocks noGrp="1"/>
          </p:cNvSpPr>
          <p:nvPr>
            <p:ph type="sldNum" sz="quarter" idx="12"/>
          </p:nvPr>
        </p:nvSpPr>
        <p:spPr/>
        <p:txBody>
          <a:bodyPr/>
          <a:lstStyle/>
          <a:p>
            <a:fld id="{B78F8003-6D56-406B-AF9B-282CDEC41B92}" type="slidenum">
              <a:rPr kumimoji="1" lang="ja-JP" altLang="en-US" smtClean="0"/>
              <a:pPr/>
              <a:t>37</a:t>
            </a:fld>
            <a:r>
              <a:rPr kumimoji="1" lang="en-US" altLang="ja-JP" smtClean="0"/>
              <a:t>/57</a:t>
            </a:r>
            <a:endParaRPr kumimoji="1" lang="ja-JP" altLang="en-US" dirty="0"/>
          </a:p>
        </p:txBody>
      </p:sp>
    </p:spTree>
    <p:extLst>
      <p:ext uri="{BB962C8B-B14F-4D97-AF65-F5344CB8AC3E}">
        <p14:creationId xmlns:p14="http://schemas.microsoft.com/office/powerpoint/2010/main" val="111460741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8D27C342-7B0D-4FC4-9972-B6166533C754}"/>
              </a:ext>
            </a:extLst>
          </p:cNvPr>
          <p:cNvPicPr>
            <a:picLocks noChangeAspect="1"/>
          </p:cNvPicPr>
          <p:nvPr/>
        </p:nvPicPr>
        <p:blipFill rotWithShape="1">
          <a:blip r:embed="rId3">
            <a:extLst>
              <a:ext uri="{96DAC541-7B7A-43D3-8B79-37D633B846F1}">
                <asvg:svgBlip xmlns="" xmlns:asvg="http://schemas.microsoft.com/office/drawing/2016/SVG/main" r:embed="rId5"/>
              </a:ext>
            </a:extLst>
          </a:blip>
          <a:srcRect b="58648"/>
          <a:stretch/>
        </p:blipFill>
        <p:spPr>
          <a:xfrm>
            <a:off x="-251960" y="0"/>
            <a:ext cx="6048375" cy="756253"/>
          </a:xfrm>
          <a:prstGeom prst="rect">
            <a:avLst/>
          </a:prstGeom>
        </p:spPr>
      </p:pic>
      <p:pic>
        <p:nvPicPr>
          <p:cNvPr id="6" name="排泄チェック_食事_服薬チェック_水分記録_みやぎ台南生苑.png" descr="排泄チェック_食事_服薬チェック_水分記録_みやぎ台南生苑.png">
            <a:extLst>
              <a:ext uri="{FF2B5EF4-FFF2-40B4-BE49-F238E27FC236}">
                <a16:creationId xmlns="" xmlns:a16="http://schemas.microsoft.com/office/drawing/2014/main" id="{FF2A195E-2CB5-4429-8ED5-9843D9350834}"/>
              </a:ext>
            </a:extLst>
          </p:cNvPr>
          <p:cNvPicPr>
            <a:picLocks noChangeAspect="1"/>
          </p:cNvPicPr>
          <p:nvPr/>
        </p:nvPicPr>
        <p:blipFill rotWithShape="1">
          <a:blip r:embed="rId6">
            <a:extLst/>
          </a:blip>
          <a:srcRect l="21414" t="5799" r="48095" b="53789"/>
          <a:stretch/>
        </p:blipFill>
        <p:spPr>
          <a:xfrm>
            <a:off x="1098851" y="693827"/>
            <a:ext cx="6578827" cy="6165414"/>
          </a:xfrm>
          <a:prstGeom prst="rect">
            <a:avLst/>
          </a:prstGeom>
          <a:ln w="12700">
            <a:miter lim="400000"/>
          </a:ln>
        </p:spPr>
      </p:pic>
      <p:sp>
        <p:nvSpPr>
          <p:cNvPr id="3" name="テキスト ボックス 2"/>
          <p:cNvSpPr txBox="1"/>
          <p:nvPr/>
        </p:nvSpPr>
        <p:spPr>
          <a:xfrm>
            <a:off x="-3096758" y="1569581"/>
            <a:ext cx="184666" cy="369332"/>
          </a:xfrm>
          <a:prstGeom prst="rect">
            <a:avLst/>
          </a:prstGeom>
          <a:noFill/>
        </p:spPr>
        <p:txBody>
          <a:bodyPr wrap="none" rtlCol="0">
            <a:spAutoFit/>
          </a:bodyPr>
          <a:lstStyle/>
          <a:p>
            <a:endParaRPr kumimoji="1" lang="ja-JP" altLang="en-US" dirty="0"/>
          </a:p>
        </p:txBody>
      </p:sp>
      <p:sp>
        <p:nvSpPr>
          <p:cNvPr id="4" name="角丸四角形 3"/>
          <p:cNvSpPr/>
          <p:nvPr/>
        </p:nvSpPr>
        <p:spPr>
          <a:xfrm>
            <a:off x="3437411" y="980207"/>
            <a:ext cx="1753219" cy="911179"/>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p>
        </p:txBody>
      </p:sp>
      <p:sp>
        <p:nvSpPr>
          <p:cNvPr id="14" name="フッター プレースホルダー 13"/>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5" name="スライド番号プレースホルダー 14"/>
          <p:cNvSpPr>
            <a:spLocks noGrp="1"/>
          </p:cNvSpPr>
          <p:nvPr>
            <p:ph type="sldNum" sz="quarter" idx="12"/>
          </p:nvPr>
        </p:nvSpPr>
        <p:spPr/>
        <p:txBody>
          <a:bodyPr/>
          <a:lstStyle/>
          <a:p>
            <a:fld id="{B78F8003-6D56-406B-AF9B-282CDEC41B92}" type="slidenum">
              <a:rPr kumimoji="1" lang="ja-JP" altLang="en-US" smtClean="0"/>
              <a:pPr/>
              <a:t>38</a:t>
            </a:fld>
            <a:r>
              <a:rPr kumimoji="1" lang="en-US" altLang="ja-JP" smtClean="0"/>
              <a:t>/57</a:t>
            </a:r>
            <a:endParaRPr kumimoji="1" lang="ja-JP" altLang="en-US" dirty="0"/>
          </a:p>
        </p:txBody>
      </p:sp>
    </p:spTree>
    <p:extLst>
      <p:ext uri="{BB962C8B-B14F-4D97-AF65-F5344CB8AC3E}">
        <p14:creationId xmlns:p14="http://schemas.microsoft.com/office/powerpoint/2010/main" val="143740663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8D27C342-7B0D-4FC4-9972-B6166533C754}"/>
              </a:ext>
            </a:extLst>
          </p:cNvPr>
          <p:cNvPicPr>
            <a:picLocks noChangeAspect="1"/>
          </p:cNvPicPr>
          <p:nvPr/>
        </p:nvPicPr>
        <p:blipFill rotWithShape="1">
          <a:blip r:embed="rId3">
            <a:extLst>
              <a:ext uri="{96DAC541-7B7A-43D3-8B79-37D633B846F1}">
                <asvg:svgBlip xmlns="" xmlns:asvg="http://schemas.microsoft.com/office/drawing/2016/SVG/main" r:embed="rId5"/>
              </a:ext>
            </a:extLst>
          </a:blip>
          <a:srcRect b="58648"/>
          <a:stretch/>
        </p:blipFill>
        <p:spPr>
          <a:xfrm>
            <a:off x="-251960" y="0"/>
            <a:ext cx="6048375" cy="756253"/>
          </a:xfrm>
          <a:prstGeom prst="rect">
            <a:avLst/>
          </a:prstGeom>
        </p:spPr>
      </p:pic>
      <p:pic>
        <p:nvPicPr>
          <p:cNvPr id="6" name="排泄チェック_食事_服薬チェック_水分記録_みやぎ台南生苑.png" descr="排泄チェック_食事_服薬チェック_水分記録_みやぎ台南生苑.png">
            <a:extLst>
              <a:ext uri="{FF2B5EF4-FFF2-40B4-BE49-F238E27FC236}">
                <a16:creationId xmlns="" xmlns:a16="http://schemas.microsoft.com/office/drawing/2014/main" id="{FF2A195E-2CB5-4429-8ED5-9843D9350834}"/>
              </a:ext>
            </a:extLst>
          </p:cNvPr>
          <p:cNvPicPr>
            <a:picLocks noChangeAspect="1"/>
          </p:cNvPicPr>
          <p:nvPr/>
        </p:nvPicPr>
        <p:blipFill rotWithShape="1">
          <a:blip r:embed="rId6">
            <a:extLst/>
          </a:blip>
          <a:srcRect l="21414" t="5799" r="48095" b="53789"/>
          <a:stretch/>
        </p:blipFill>
        <p:spPr>
          <a:xfrm>
            <a:off x="1098851" y="693827"/>
            <a:ext cx="6578827" cy="6165414"/>
          </a:xfrm>
          <a:prstGeom prst="rect">
            <a:avLst/>
          </a:prstGeom>
          <a:ln w="12700">
            <a:miter lim="400000"/>
          </a:ln>
        </p:spPr>
      </p:pic>
      <p:sp>
        <p:nvSpPr>
          <p:cNvPr id="3" name="テキスト ボックス 2"/>
          <p:cNvSpPr txBox="1"/>
          <p:nvPr/>
        </p:nvSpPr>
        <p:spPr>
          <a:xfrm>
            <a:off x="-3096758" y="1569581"/>
            <a:ext cx="184666" cy="369332"/>
          </a:xfrm>
          <a:prstGeom prst="rect">
            <a:avLst/>
          </a:prstGeom>
          <a:noFill/>
        </p:spPr>
        <p:txBody>
          <a:bodyPr wrap="none" rtlCol="0">
            <a:spAutoFit/>
          </a:bodyPr>
          <a:lstStyle/>
          <a:p>
            <a:endParaRPr kumimoji="1" lang="ja-JP" altLang="en-US" dirty="0"/>
          </a:p>
        </p:txBody>
      </p:sp>
      <p:sp>
        <p:nvSpPr>
          <p:cNvPr id="7" name="角丸四角形 6"/>
          <p:cNvSpPr/>
          <p:nvPr/>
        </p:nvSpPr>
        <p:spPr>
          <a:xfrm>
            <a:off x="5812395" y="939328"/>
            <a:ext cx="1753219" cy="911179"/>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p>
        </p:txBody>
      </p:sp>
      <p:sp>
        <p:nvSpPr>
          <p:cNvPr id="8" name="角丸四角形 7"/>
          <p:cNvSpPr/>
          <p:nvPr/>
        </p:nvSpPr>
        <p:spPr>
          <a:xfrm>
            <a:off x="3562201" y="2168038"/>
            <a:ext cx="855357" cy="911179"/>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p>
        </p:txBody>
      </p:sp>
      <p:sp>
        <p:nvSpPr>
          <p:cNvPr id="14" name="フッター プレースホルダー 13"/>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5" name="スライド番号プレースホルダー 14"/>
          <p:cNvSpPr>
            <a:spLocks noGrp="1"/>
          </p:cNvSpPr>
          <p:nvPr>
            <p:ph type="sldNum" sz="quarter" idx="12"/>
          </p:nvPr>
        </p:nvSpPr>
        <p:spPr/>
        <p:txBody>
          <a:bodyPr/>
          <a:lstStyle/>
          <a:p>
            <a:fld id="{B78F8003-6D56-406B-AF9B-282CDEC41B92}" type="slidenum">
              <a:rPr kumimoji="1" lang="ja-JP" altLang="en-US" smtClean="0"/>
              <a:pPr/>
              <a:t>39</a:t>
            </a:fld>
            <a:r>
              <a:rPr kumimoji="1" lang="en-US" altLang="ja-JP" smtClean="0"/>
              <a:t>/57</a:t>
            </a:r>
            <a:endParaRPr kumimoji="1" lang="ja-JP" altLang="en-US" dirty="0"/>
          </a:p>
        </p:txBody>
      </p:sp>
    </p:spTree>
    <p:extLst>
      <p:ext uri="{BB962C8B-B14F-4D97-AF65-F5344CB8AC3E}">
        <p14:creationId xmlns:p14="http://schemas.microsoft.com/office/powerpoint/2010/main" val="10091424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15956B1F-BC1E-40CA-BFCD-0B9391DC4FC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8125" y="0"/>
            <a:ext cx="8782050" cy="661035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4</a:t>
            </a:fld>
            <a:r>
              <a:rPr kumimoji="1" lang="en-US" altLang="ja-JP" smtClean="0"/>
              <a:t>/57</a:t>
            </a:r>
            <a:endParaRPr kumimoji="1" lang="ja-JP" altLang="en-US" dirty="0"/>
          </a:p>
        </p:txBody>
      </p:sp>
    </p:spTree>
    <p:extLst>
      <p:ext uri="{BB962C8B-B14F-4D97-AF65-F5344CB8AC3E}">
        <p14:creationId xmlns:p14="http://schemas.microsoft.com/office/powerpoint/2010/main" val="121346132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5C72B12B-6F14-458E-B869-374616880A4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52186" y="0"/>
            <a:ext cx="9067800" cy="647700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40</a:t>
            </a:fld>
            <a:r>
              <a:rPr kumimoji="1" lang="en-US" altLang="ja-JP" smtClean="0"/>
              <a:t>/57</a:t>
            </a:r>
            <a:endParaRPr kumimoji="1" lang="ja-JP" altLang="en-US" dirty="0"/>
          </a:p>
        </p:txBody>
      </p:sp>
    </p:spTree>
    <p:extLst>
      <p:ext uri="{BB962C8B-B14F-4D97-AF65-F5344CB8AC3E}">
        <p14:creationId xmlns:p14="http://schemas.microsoft.com/office/powerpoint/2010/main" val="360072268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EB88D2F8-CE9F-402F-A3E3-1DBEA497924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51506" y="0"/>
            <a:ext cx="8543925" cy="635317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41</a:t>
            </a:fld>
            <a:r>
              <a:rPr kumimoji="1" lang="en-US" altLang="ja-JP" smtClean="0"/>
              <a:t>/57</a:t>
            </a:r>
            <a:endParaRPr kumimoji="1" lang="ja-JP" altLang="en-US" dirty="0"/>
          </a:p>
        </p:txBody>
      </p:sp>
    </p:spTree>
    <p:extLst>
      <p:ext uri="{BB962C8B-B14F-4D97-AF65-F5344CB8AC3E}">
        <p14:creationId xmlns:p14="http://schemas.microsoft.com/office/powerpoint/2010/main" val="2746473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38AAFF86-1E44-4181-A219-A74124CD221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0620" y="0"/>
            <a:ext cx="8696325" cy="659130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42</a:t>
            </a:fld>
            <a:r>
              <a:rPr kumimoji="1" lang="en-US" altLang="ja-JP" smtClean="0"/>
              <a:t>/57</a:t>
            </a:r>
            <a:endParaRPr kumimoji="1" lang="ja-JP" altLang="en-US" dirty="0"/>
          </a:p>
        </p:txBody>
      </p:sp>
    </p:spTree>
    <p:extLst>
      <p:ext uri="{BB962C8B-B14F-4D97-AF65-F5344CB8AC3E}">
        <p14:creationId xmlns:p14="http://schemas.microsoft.com/office/powerpoint/2010/main" val="205563493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38AAFF86-1E44-4181-A219-A74124CD221F}"/>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b="87014"/>
          <a:stretch/>
        </p:blipFill>
        <p:spPr>
          <a:xfrm>
            <a:off x="-240620" y="0"/>
            <a:ext cx="8696325" cy="855956"/>
          </a:xfrm>
          <a:prstGeom prst="rect">
            <a:avLst/>
          </a:prstGeom>
        </p:spPr>
      </p:pic>
      <p:pic>
        <p:nvPicPr>
          <p:cNvPr id="2" name="図 1" descr="スクリーンショット 0031-01-11 17.19.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7032"/>
            <a:ext cx="9144000" cy="6290968"/>
          </a:xfrm>
          <a:prstGeom prst="rect">
            <a:avLst/>
          </a:prstGeom>
        </p:spPr>
      </p:pic>
      <p:sp>
        <p:nvSpPr>
          <p:cNvPr id="4" name="正方形/長方形 3"/>
          <p:cNvSpPr/>
          <p:nvPr/>
        </p:nvSpPr>
        <p:spPr>
          <a:xfrm>
            <a:off x="4144902" y="6491190"/>
            <a:ext cx="4999097" cy="366810"/>
          </a:xfrm>
          <a:prstGeom prst="rect">
            <a:avLst/>
          </a:prstGeom>
          <a:solidFill>
            <a:schemeClr val="bg1"/>
          </a:solidFill>
        </p:spPr>
        <p:txBody>
          <a:bodyPr wrap="square">
            <a:spAutoFit/>
          </a:bodyPr>
          <a:lstStyle/>
          <a:p>
            <a:endParaRPr lang="ja-JP" altLang="en-US" dirty="0"/>
          </a:p>
        </p:txBody>
      </p:sp>
      <p:sp>
        <p:nvSpPr>
          <p:cNvPr id="11" name="フッター プレースホルダー 10"/>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2" name="スライド番号プレースホルダー 11"/>
          <p:cNvSpPr>
            <a:spLocks noGrp="1"/>
          </p:cNvSpPr>
          <p:nvPr>
            <p:ph type="sldNum" sz="quarter" idx="12"/>
          </p:nvPr>
        </p:nvSpPr>
        <p:spPr/>
        <p:txBody>
          <a:bodyPr/>
          <a:lstStyle/>
          <a:p>
            <a:fld id="{B78F8003-6D56-406B-AF9B-282CDEC41B92}" type="slidenum">
              <a:rPr kumimoji="1" lang="ja-JP" altLang="en-US" smtClean="0"/>
              <a:pPr/>
              <a:t>43</a:t>
            </a:fld>
            <a:r>
              <a:rPr kumimoji="1" lang="en-US" altLang="ja-JP" smtClean="0"/>
              <a:t>/57</a:t>
            </a:r>
            <a:endParaRPr kumimoji="1" lang="ja-JP" altLang="en-US" dirty="0"/>
          </a:p>
        </p:txBody>
      </p:sp>
    </p:spTree>
    <p:extLst>
      <p:ext uri="{BB962C8B-B14F-4D97-AF65-F5344CB8AC3E}">
        <p14:creationId xmlns:p14="http://schemas.microsoft.com/office/powerpoint/2010/main" val="291386265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E7E39A43-4B1E-4A48-9185-0A6F48EE7A5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04787" y="0"/>
            <a:ext cx="8734425" cy="6257925"/>
          </a:xfrm>
          <a:prstGeom prst="rect">
            <a:avLst/>
          </a:prstGeom>
        </p:spPr>
      </p:pic>
      <p:sp>
        <p:nvSpPr>
          <p:cNvPr id="2" name="正方形/長方形 1"/>
          <p:cNvSpPr/>
          <p:nvPr/>
        </p:nvSpPr>
        <p:spPr>
          <a:xfrm>
            <a:off x="352937" y="776727"/>
            <a:ext cx="8791063" cy="551105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 name="図 2" descr="スクリーンショット 0031-01-11 15.10.5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484" y="2159685"/>
            <a:ext cx="3937818" cy="2451357"/>
          </a:xfrm>
          <a:prstGeom prst="rect">
            <a:avLst/>
          </a:prstGeom>
        </p:spPr>
      </p:pic>
      <p:pic>
        <p:nvPicPr>
          <p:cNvPr id="6" name="図 5" descr="スクリーンショット 0031-01-11 15.17.3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1532" y="2342508"/>
            <a:ext cx="2031359" cy="1849349"/>
          </a:xfrm>
          <a:prstGeom prst="rect">
            <a:avLst/>
          </a:prstGeom>
        </p:spPr>
      </p:pic>
      <p:sp>
        <p:nvSpPr>
          <p:cNvPr id="7" name="テキスト ボックス 6"/>
          <p:cNvSpPr txBox="1"/>
          <p:nvPr/>
        </p:nvSpPr>
        <p:spPr>
          <a:xfrm>
            <a:off x="172615" y="900016"/>
            <a:ext cx="7274513" cy="954107"/>
          </a:xfrm>
          <a:prstGeom prst="rect">
            <a:avLst/>
          </a:prstGeom>
          <a:noFill/>
        </p:spPr>
        <p:txBody>
          <a:bodyPr wrap="square" rtlCol="0">
            <a:spAutoFit/>
          </a:bodyPr>
          <a:lstStyle/>
          <a:p>
            <a:r>
              <a:rPr kumimoji="1" lang="en-US" altLang="ja-JP" sz="1400" dirty="0" smtClean="0"/>
              <a:t>P-</a:t>
            </a:r>
            <a:r>
              <a:rPr kumimoji="1" lang="en-US" altLang="ja-JP" sz="1400" dirty="0" err="1" smtClean="0"/>
              <a:t>mshell</a:t>
            </a:r>
            <a:r>
              <a:rPr kumimoji="1" lang="ja-JP" altLang="en-US" sz="1400" dirty="0" smtClean="0"/>
              <a:t>モデルに当てはめた場合、インシデント定義は、</a:t>
            </a:r>
            <a:r>
              <a:rPr kumimoji="1" lang="en-US" altLang="ja-JP" sz="1400" dirty="0" smtClean="0"/>
              <a:t/>
            </a:r>
            <a:br>
              <a:rPr kumimoji="1" lang="en-US" altLang="ja-JP" sz="1400" dirty="0" smtClean="0"/>
            </a:br>
            <a:endParaRPr kumimoji="1" lang="en-US" altLang="ja-JP" sz="1400" dirty="0" smtClean="0"/>
          </a:p>
          <a:p>
            <a:pPr marL="342900" indent="-342900">
              <a:buAutoNum type="arabicPeriod"/>
            </a:pPr>
            <a:r>
              <a:rPr kumimoji="1" lang="ja-JP" altLang="en-US" sz="1400" b="1" dirty="0" smtClean="0"/>
              <a:t>オムツ交換の空振りによる、要介護者の体調不良の誘引や、睡眠阻害</a:t>
            </a:r>
            <a:endParaRPr kumimoji="1" lang="en-US" altLang="ja-JP" sz="1400" b="1" dirty="0" smtClean="0"/>
          </a:p>
          <a:p>
            <a:pPr marL="342900" indent="-342900">
              <a:buAutoNum type="arabicPeriod"/>
            </a:pPr>
            <a:r>
              <a:rPr kumimoji="1" lang="ja-JP" altLang="en-US" sz="1400" b="1" dirty="0" smtClean="0"/>
              <a:t>おむつの外に尿や便が漏れ出すこと</a:t>
            </a:r>
            <a:endParaRPr kumimoji="1" lang="en-US" altLang="ja-JP" sz="1400" b="1" dirty="0" smtClean="0"/>
          </a:p>
        </p:txBody>
      </p:sp>
      <p:sp>
        <p:nvSpPr>
          <p:cNvPr id="8" name="テキスト ボックス 7"/>
          <p:cNvSpPr txBox="1"/>
          <p:nvPr/>
        </p:nvSpPr>
        <p:spPr>
          <a:xfrm>
            <a:off x="472971" y="5256601"/>
            <a:ext cx="7274513" cy="738664"/>
          </a:xfrm>
          <a:prstGeom prst="rect">
            <a:avLst/>
          </a:prstGeom>
          <a:noFill/>
          <a:ln w="25400">
            <a:solidFill>
              <a:schemeClr val="accent2"/>
            </a:solidFill>
          </a:ln>
        </p:spPr>
        <p:txBody>
          <a:bodyPr wrap="square" rtlCol="0">
            <a:spAutoFit/>
          </a:bodyPr>
          <a:lstStyle/>
          <a:p>
            <a:pPr algn="ctr"/>
            <a:endParaRPr kumimoji="1" lang="en-US" altLang="ja-JP" sz="1400" b="1" dirty="0"/>
          </a:p>
          <a:p>
            <a:pPr algn="ctr"/>
            <a:r>
              <a:rPr kumimoji="1" lang="ja-JP" altLang="en-US" sz="1400" b="1" dirty="0" smtClean="0">
                <a:solidFill>
                  <a:srgbClr val="FF0000"/>
                </a:solidFill>
              </a:rPr>
              <a:t>インシデントを防ぐ可能性がある</a:t>
            </a:r>
            <a:r>
              <a:rPr kumimoji="1" lang="ja-JP" altLang="en-US" sz="1400" b="1" dirty="0" smtClean="0"/>
              <a:t>製品を、開発できたと考察</a:t>
            </a:r>
            <a:endParaRPr kumimoji="1" lang="en-US" altLang="ja-JP" sz="1400" b="1" dirty="0" smtClean="0"/>
          </a:p>
          <a:p>
            <a:pPr algn="ctr"/>
            <a:endParaRPr kumimoji="1" lang="en-US" altLang="ja-JP" sz="1400" b="1" dirty="0" smtClean="0"/>
          </a:p>
        </p:txBody>
      </p:sp>
      <p:sp>
        <p:nvSpPr>
          <p:cNvPr id="9" name="テキスト ボックス 8"/>
          <p:cNvSpPr txBox="1"/>
          <p:nvPr/>
        </p:nvSpPr>
        <p:spPr>
          <a:xfrm>
            <a:off x="1570313" y="4438436"/>
            <a:ext cx="1906657" cy="312229"/>
          </a:xfrm>
          <a:prstGeom prst="rect">
            <a:avLst/>
          </a:prstGeom>
          <a:noFill/>
        </p:spPr>
        <p:txBody>
          <a:bodyPr wrap="square" rtlCol="0">
            <a:spAutoFit/>
          </a:bodyPr>
          <a:lstStyle/>
          <a:p>
            <a:r>
              <a:rPr kumimoji="1" lang="ja-JP" altLang="en-US" sz="1400" dirty="0" smtClean="0"/>
              <a:t>オムツ交換の空振り</a:t>
            </a:r>
            <a:endParaRPr kumimoji="1" lang="en-US" altLang="ja-JP" sz="1400" dirty="0" smtClean="0"/>
          </a:p>
        </p:txBody>
      </p:sp>
      <p:sp>
        <p:nvSpPr>
          <p:cNvPr id="10" name="テキスト ボックス 9"/>
          <p:cNvSpPr txBox="1"/>
          <p:nvPr/>
        </p:nvSpPr>
        <p:spPr>
          <a:xfrm>
            <a:off x="5520255" y="4418230"/>
            <a:ext cx="2062499" cy="307777"/>
          </a:xfrm>
          <a:prstGeom prst="rect">
            <a:avLst/>
          </a:prstGeom>
          <a:noFill/>
        </p:spPr>
        <p:txBody>
          <a:bodyPr wrap="square" rtlCol="0">
            <a:spAutoFit/>
          </a:bodyPr>
          <a:lstStyle/>
          <a:p>
            <a:r>
              <a:rPr kumimoji="1" lang="ja-JP" altLang="en-US" sz="1400" dirty="0" smtClean="0"/>
              <a:t>オムツからの尿便漏れ</a:t>
            </a:r>
            <a:endParaRPr kumimoji="1" lang="en-US" altLang="ja-JP" sz="1400" dirty="0" smtClean="0"/>
          </a:p>
        </p:txBody>
      </p:sp>
      <p:sp>
        <p:nvSpPr>
          <p:cNvPr id="16" name="フッター プレースホルダー 15"/>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7" name="スライド番号プレースホルダー 16"/>
          <p:cNvSpPr>
            <a:spLocks noGrp="1"/>
          </p:cNvSpPr>
          <p:nvPr>
            <p:ph type="sldNum" sz="quarter" idx="12"/>
          </p:nvPr>
        </p:nvSpPr>
        <p:spPr/>
        <p:txBody>
          <a:bodyPr/>
          <a:lstStyle/>
          <a:p>
            <a:fld id="{B78F8003-6D56-406B-AF9B-282CDEC41B92}" type="slidenum">
              <a:rPr kumimoji="1" lang="ja-JP" altLang="en-US" smtClean="0"/>
              <a:pPr/>
              <a:t>44</a:t>
            </a:fld>
            <a:r>
              <a:rPr kumimoji="1" lang="en-US" altLang="ja-JP" smtClean="0"/>
              <a:t>/57</a:t>
            </a:r>
            <a:endParaRPr kumimoji="1" lang="ja-JP" altLang="en-US" dirty="0"/>
          </a:p>
        </p:txBody>
      </p:sp>
    </p:spTree>
    <p:extLst>
      <p:ext uri="{BB962C8B-B14F-4D97-AF65-F5344CB8AC3E}">
        <p14:creationId xmlns:p14="http://schemas.microsoft.com/office/powerpoint/2010/main" val="219831880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114BC48B-0F7F-470F-B025-11F74113E09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8786" y="0"/>
            <a:ext cx="8277225" cy="62579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45</a:t>
            </a:fld>
            <a:r>
              <a:rPr kumimoji="1" lang="en-US" altLang="ja-JP" smtClean="0"/>
              <a:t>/57</a:t>
            </a:r>
            <a:endParaRPr kumimoji="1" lang="ja-JP" altLang="en-US" dirty="0"/>
          </a:p>
        </p:txBody>
      </p:sp>
    </p:spTree>
    <p:extLst>
      <p:ext uri="{BB962C8B-B14F-4D97-AF65-F5344CB8AC3E}">
        <p14:creationId xmlns:p14="http://schemas.microsoft.com/office/powerpoint/2010/main" val="202086442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1FC0BADD-0717-45A7-AE96-338963D906A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8785" y="0"/>
            <a:ext cx="8277225" cy="62579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46</a:t>
            </a:fld>
            <a:r>
              <a:rPr kumimoji="1" lang="en-US" altLang="ja-JP" smtClean="0"/>
              <a:t>/57</a:t>
            </a:r>
            <a:endParaRPr kumimoji="1" lang="ja-JP" altLang="en-US" dirty="0"/>
          </a:p>
        </p:txBody>
      </p:sp>
    </p:spTree>
    <p:extLst>
      <p:ext uri="{BB962C8B-B14F-4D97-AF65-F5344CB8AC3E}">
        <p14:creationId xmlns:p14="http://schemas.microsoft.com/office/powerpoint/2010/main" val="373804220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8FB7F0E3-5327-4D52-B243-4405FFB6935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3934" y="0"/>
            <a:ext cx="8953500" cy="678180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47</a:t>
            </a:fld>
            <a:r>
              <a:rPr kumimoji="1" lang="en-US" altLang="ja-JP" smtClean="0"/>
              <a:t>/57</a:t>
            </a:r>
            <a:endParaRPr kumimoji="1" lang="ja-JP" altLang="en-US" dirty="0"/>
          </a:p>
        </p:txBody>
      </p:sp>
    </p:spTree>
    <p:extLst>
      <p:ext uri="{BB962C8B-B14F-4D97-AF65-F5344CB8AC3E}">
        <p14:creationId xmlns:p14="http://schemas.microsoft.com/office/powerpoint/2010/main" val="6370489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6D91B9BA-979F-402B-A57F-965B7FE24D2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3363" y="0"/>
            <a:ext cx="8696325" cy="65246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48</a:t>
            </a:fld>
            <a:r>
              <a:rPr kumimoji="1" lang="en-US" altLang="ja-JP" smtClean="0"/>
              <a:t>/57</a:t>
            </a:r>
            <a:endParaRPr kumimoji="1" lang="ja-JP" altLang="en-US" dirty="0"/>
          </a:p>
        </p:txBody>
      </p:sp>
    </p:spTree>
    <p:extLst>
      <p:ext uri="{BB962C8B-B14F-4D97-AF65-F5344CB8AC3E}">
        <p14:creationId xmlns:p14="http://schemas.microsoft.com/office/powerpoint/2010/main" val="108565541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elppad tutorial japanese">
            <a:hlinkClick r:id="" action="ppaction://media"/>
            <a:extLst>
              <a:ext uri="{FF2B5EF4-FFF2-40B4-BE49-F238E27FC236}">
                <a16:creationId xmlns="" xmlns:a16="http://schemas.microsoft.com/office/drawing/2014/main" id="{54852742-C763-46E3-8EC5-657A52CF6D2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49</a:t>
            </a:fld>
            <a:r>
              <a:rPr kumimoji="1" lang="en-US" altLang="ja-JP" smtClean="0"/>
              <a:t>/57</a:t>
            </a:r>
            <a:endParaRPr kumimoji="1" lang="ja-JP" altLang="en-US" dirty="0"/>
          </a:p>
        </p:txBody>
      </p:sp>
    </p:spTree>
    <p:extLst>
      <p:ext uri="{BB962C8B-B14F-4D97-AF65-F5344CB8AC3E}">
        <p14:creationId xmlns:p14="http://schemas.microsoft.com/office/powerpoint/2010/main" val="2431842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A9F90D8E-0B89-4610-9552-81D5B784BB6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7471" y="0"/>
            <a:ext cx="8865220" cy="685800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5</a:t>
            </a:fld>
            <a:r>
              <a:rPr kumimoji="1" lang="en-US" altLang="ja-JP" smtClean="0"/>
              <a:t>/57</a:t>
            </a:r>
            <a:endParaRPr kumimoji="1" lang="ja-JP" altLang="en-US" dirty="0"/>
          </a:p>
        </p:txBody>
      </p:sp>
    </p:spTree>
    <p:extLst>
      <p:ext uri="{BB962C8B-B14F-4D97-AF65-F5344CB8AC3E}">
        <p14:creationId xmlns:p14="http://schemas.microsoft.com/office/powerpoint/2010/main" val="275566493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67926" y="1476708"/>
            <a:ext cx="8280374" cy="4832092"/>
          </a:xfrm>
          <a:prstGeom prst="rect">
            <a:avLst/>
          </a:prstGeom>
          <a:noFill/>
        </p:spPr>
        <p:txBody>
          <a:bodyPr wrap="square" rtlCol="0">
            <a:spAutoFit/>
          </a:bodyPr>
          <a:lstStyle/>
          <a:p>
            <a:r>
              <a:rPr kumimoji="1" lang="ja-JP" altLang="en-US" sz="1400" dirty="0" smtClean="0"/>
              <a:t>アンケート目的：本製品に関する説明動画の</a:t>
            </a:r>
            <a:endParaRPr kumimoji="1" lang="en-US" altLang="ja-JP" sz="1400" dirty="0" smtClean="0"/>
          </a:p>
          <a:p>
            <a:r>
              <a:rPr kumimoji="1" lang="ja-JP" altLang="ja-JP" sz="1400" dirty="0"/>
              <a:t>　</a:t>
            </a:r>
            <a:r>
              <a:rPr kumimoji="1" lang="ja-JP" altLang="en-US" sz="1400" dirty="0" smtClean="0"/>
              <a:t>　　　　　　　有用系検証、本製品の説明文と比較</a:t>
            </a:r>
            <a:endParaRPr kumimoji="1" lang="en-US" altLang="ja-JP" sz="1400" dirty="0" smtClean="0"/>
          </a:p>
          <a:p>
            <a:endParaRPr kumimoji="1" lang="en-US" altLang="ja-JP" sz="1400" dirty="0" smtClean="0"/>
          </a:p>
          <a:p>
            <a:r>
              <a:rPr kumimoji="1" lang="ja-JP" altLang="en-US" sz="1400" dirty="0" smtClean="0"/>
              <a:t>実施方法：</a:t>
            </a:r>
            <a:r>
              <a:rPr kumimoji="1" lang="en-US" altLang="ja-JP" sz="1400" dirty="0" smtClean="0"/>
              <a:t>web</a:t>
            </a:r>
            <a:r>
              <a:rPr kumimoji="1" lang="ja-JP" altLang="en-US" sz="1400" dirty="0" smtClean="0"/>
              <a:t>アンケート（</a:t>
            </a:r>
            <a:r>
              <a:rPr kumimoji="1" lang="en-US" altLang="ja-JP" sz="1400" dirty="0" smtClean="0"/>
              <a:t>SNS</a:t>
            </a:r>
            <a:r>
              <a:rPr kumimoji="1" lang="ja-JP" altLang="en-US" sz="1400" dirty="0" smtClean="0"/>
              <a:t>にて拡散）</a:t>
            </a:r>
            <a:r>
              <a:rPr kumimoji="1" lang="en-US" altLang="ja-JP" sz="1400" dirty="0" smtClean="0"/>
              <a:t/>
            </a:r>
            <a:br>
              <a:rPr kumimoji="1" lang="en-US" altLang="ja-JP" sz="1400" dirty="0" smtClean="0"/>
            </a:br>
            <a:endParaRPr kumimoji="1" lang="en-US" altLang="ja-JP" sz="1400" dirty="0" smtClean="0"/>
          </a:p>
          <a:p>
            <a:r>
              <a:rPr kumimoji="1" lang="ja-JP" altLang="en-US" sz="1400" dirty="0" smtClean="0"/>
              <a:t>実施期間：</a:t>
            </a:r>
            <a:r>
              <a:rPr kumimoji="1" lang="en-US" altLang="ja-JP" sz="1400" dirty="0" smtClean="0"/>
              <a:t>1</a:t>
            </a:r>
            <a:r>
              <a:rPr kumimoji="1" lang="ja-JP" altLang="en-US" sz="1400" dirty="0" smtClean="0"/>
              <a:t>ヶ月ほど実施</a:t>
            </a:r>
            <a:endParaRPr kumimoji="1" lang="en-US" altLang="ja-JP" sz="1400" dirty="0" smtClean="0"/>
          </a:p>
          <a:p>
            <a:r>
              <a:rPr kumimoji="1" lang="en-US" altLang="ja-JP" sz="1400" dirty="0" smtClean="0"/>
              <a:t/>
            </a:r>
            <a:br>
              <a:rPr kumimoji="1" lang="en-US" altLang="ja-JP" sz="1400" dirty="0" smtClean="0"/>
            </a:br>
            <a:r>
              <a:rPr kumimoji="1" lang="ja-JP" altLang="en-US" sz="1400" dirty="0" smtClean="0"/>
              <a:t>回答数：</a:t>
            </a:r>
            <a:r>
              <a:rPr kumimoji="1" lang="en-US" altLang="ja-JP" sz="1400" dirty="0" smtClean="0"/>
              <a:t>70</a:t>
            </a:r>
            <a:r>
              <a:rPr kumimoji="1" lang="ja-JP" altLang="en-US" sz="1400" dirty="0" smtClean="0"/>
              <a:t>人</a:t>
            </a:r>
            <a:endParaRPr kumimoji="1" lang="en-US" altLang="ja-JP" sz="1400" dirty="0" smtClean="0"/>
          </a:p>
          <a:p>
            <a:endParaRPr kumimoji="1" lang="en-US" altLang="ja-JP" sz="1400" dirty="0" smtClean="0"/>
          </a:p>
          <a:p>
            <a:r>
              <a:rPr kumimoji="1" lang="en-US" altLang="ja-JP" sz="1400" dirty="0" smtClean="0"/>
              <a:t>web</a:t>
            </a:r>
            <a:r>
              <a:rPr kumimoji="1" lang="ja-JP" altLang="en-US" sz="1400" dirty="0" smtClean="0"/>
              <a:t>アンケート内容</a:t>
            </a:r>
            <a:r>
              <a:rPr kumimoji="1" lang="en-US" altLang="ja-JP" sz="1400" dirty="0" smtClean="0"/>
              <a:t/>
            </a:r>
            <a:br>
              <a:rPr kumimoji="1" lang="en-US" altLang="ja-JP" sz="1400" dirty="0" smtClean="0"/>
            </a:br>
            <a:endParaRPr kumimoji="1" lang="en-US" altLang="ja-JP" sz="1400" dirty="0" smtClean="0"/>
          </a:p>
          <a:p>
            <a:r>
              <a:rPr kumimoji="1" lang="ja-JP" altLang="en-US" sz="1400" dirty="0" smtClean="0"/>
              <a:t>・基本情報（性別、年齢、職業）</a:t>
            </a:r>
            <a:r>
              <a:rPr kumimoji="1" lang="en-US" altLang="ja-JP" sz="1400" dirty="0" smtClean="0"/>
              <a:t/>
            </a:r>
            <a:br>
              <a:rPr kumimoji="1" lang="en-US" altLang="ja-JP" sz="1400" dirty="0" smtClean="0"/>
            </a:br>
            <a:r>
              <a:rPr kumimoji="1" lang="en-US" altLang="ja-JP" sz="1400" dirty="0" smtClean="0"/>
              <a:t/>
            </a:r>
            <a:br>
              <a:rPr kumimoji="1" lang="en-US" altLang="ja-JP" sz="1400" dirty="0" smtClean="0"/>
            </a:br>
            <a:r>
              <a:rPr kumimoji="1" lang="ja-JP" altLang="en-US" sz="1400" dirty="0" smtClean="0"/>
              <a:t>・本製品の事前知識確認</a:t>
            </a:r>
            <a:endParaRPr kumimoji="1" lang="en-US" altLang="ja-JP" sz="1400" dirty="0" smtClean="0"/>
          </a:p>
          <a:p>
            <a:r>
              <a:rPr kumimoji="1" lang="en-US" altLang="ja-JP" sz="1400" dirty="0" smtClean="0"/>
              <a:t/>
            </a:r>
            <a:br>
              <a:rPr kumimoji="1" lang="en-US" altLang="ja-JP" sz="1400" dirty="0" smtClean="0"/>
            </a:br>
            <a:r>
              <a:rPr kumimoji="1" lang="ja-JP" altLang="en-US" sz="1400" dirty="0" smtClean="0"/>
              <a:t>・本製品の写真と説明文章を用いて、</a:t>
            </a:r>
            <a:endParaRPr kumimoji="1" lang="en-US" altLang="ja-JP" sz="1400" dirty="0"/>
          </a:p>
          <a:p>
            <a:r>
              <a:rPr kumimoji="1" lang="ja-JP" altLang="en-US" sz="1400" dirty="0"/>
              <a:t>　</a:t>
            </a:r>
            <a:r>
              <a:rPr kumimoji="1" lang="ja-JP" altLang="en-US" sz="1400" dirty="0" smtClean="0"/>
              <a:t>文章による製品の理解度調査</a:t>
            </a:r>
            <a:endParaRPr kumimoji="1" lang="en-US" altLang="ja-JP" sz="1400" dirty="0" smtClean="0"/>
          </a:p>
          <a:p>
            <a:r>
              <a:rPr kumimoji="1" lang="en-US" altLang="ja-JP" sz="1400" dirty="0" smtClean="0"/>
              <a:t/>
            </a:r>
            <a:br>
              <a:rPr kumimoji="1" lang="en-US" altLang="ja-JP" sz="1400" dirty="0" smtClean="0"/>
            </a:br>
            <a:r>
              <a:rPr kumimoji="1" lang="ja-JP" altLang="en-US" sz="1400" dirty="0" smtClean="0"/>
              <a:t>・本製品の動画による理解度調査</a:t>
            </a:r>
            <a:endParaRPr kumimoji="1" lang="en-US" altLang="ja-JP" sz="1400" dirty="0" smtClean="0"/>
          </a:p>
          <a:p>
            <a:r>
              <a:rPr kumimoji="1" lang="en-US" altLang="ja-JP" sz="1400" dirty="0" smtClean="0"/>
              <a:t/>
            </a:r>
            <a:br>
              <a:rPr kumimoji="1" lang="en-US" altLang="ja-JP" sz="1400" dirty="0" smtClean="0"/>
            </a:br>
            <a:r>
              <a:rPr kumimoji="1" lang="ja-JP" altLang="en-US" sz="1400" dirty="0" smtClean="0"/>
              <a:t>・自由記述欄</a:t>
            </a:r>
            <a:endParaRPr kumimoji="1" lang="en-US" altLang="ja-JP" sz="1400" dirty="0" smtClean="0"/>
          </a:p>
          <a:p>
            <a:endParaRPr kumimoji="1" lang="en-US" altLang="ja-JP" sz="1400" dirty="0" smtClean="0"/>
          </a:p>
        </p:txBody>
      </p:sp>
      <p:pic>
        <p:nvPicPr>
          <p:cNvPr id="5" name="グラフィックス 1">
            <a:extLst>
              <a:ext uri="{FF2B5EF4-FFF2-40B4-BE49-F238E27FC236}">
                <a16:creationId xmlns="" xmlns:a16="http://schemas.microsoft.com/office/drawing/2014/main" id="{C4549E75-5D67-48C3-AB5D-ED7C28038E9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b="88509"/>
          <a:stretch/>
        </p:blipFill>
        <p:spPr>
          <a:xfrm>
            <a:off x="-248382" y="0"/>
            <a:ext cx="8972550" cy="784791"/>
          </a:xfrm>
          <a:prstGeom prst="rect">
            <a:avLst/>
          </a:prstGeom>
        </p:spPr>
      </p:pic>
      <p:pic>
        <p:nvPicPr>
          <p:cNvPr id="6" name="図 5" descr="スクリーンショット 0031-01-11 17.37.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3931" y="2117115"/>
            <a:ext cx="4824939" cy="4253565"/>
          </a:xfrm>
          <a:prstGeom prst="rect">
            <a:avLst/>
          </a:prstGeom>
        </p:spPr>
      </p:pic>
      <p:sp>
        <p:nvSpPr>
          <p:cNvPr id="13" name="フッター プレースホルダー 12"/>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4" name="スライド番号プレースホルダー 13"/>
          <p:cNvSpPr>
            <a:spLocks noGrp="1"/>
          </p:cNvSpPr>
          <p:nvPr>
            <p:ph type="sldNum" sz="quarter" idx="12"/>
          </p:nvPr>
        </p:nvSpPr>
        <p:spPr/>
        <p:txBody>
          <a:bodyPr/>
          <a:lstStyle/>
          <a:p>
            <a:fld id="{B78F8003-6D56-406B-AF9B-282CDEC41B92}" type="slidenum">
              <a:rPr kumimoji="1" lang="ja-JP" altLang="en-US" smtClean="0"/>
              <a:pPr/>
              <a:t>50</a:t>
            </a:fld>
            <a:r>
              <a:rPr kumimoji="1" lang="en-US" altLang="ja-JP" smtClean="0"/>
              <a:t>/57</a:t>
            </a:r>
            <a:endParaRPr kumimoji="1" lang="ja-JP" altLang="en-US" dirty="0"/>
          </a:p>
        </p:txBody>
      </p:sp>
    </p:spTree>
    <p:extLst>
      <p:ext uri="{BB962C8B-B14F-4D97-AF65-F5344CB8AC3E}">
        <p14:creationId xmlns:p14="http://schemas.microsoft.com/office/powerpoint/2010/main" val="133471661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0031-01-11 18.39.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44" y="356724"/>
            <a:ext cx="6104325" cy="2704660"/>
          </a:xfrm>
          <a:prstGeom prst="rect">
            <a:avLst/>
          </a:prstGeom>
        </p:spPr>
      </p:pic>
      <p:pic>
        <p:nvPicPr>
          <p:cNvPr id="3" name="図 2" descr="スクリーンショット 0031-01-11 18.39.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019" y="3060067"/>
            <a:ext cx="6197052" cy="2904341"/>
          </a:xfrm>
          <a:prstGeom prst="rect">
            <a:avLst/>
          </a:prstGeom>
        </p:spPr>
      </p:pic>
      <p:sp>
        <p:nvSpPr>
          <p:cNvPr id="10" name="フッター プレースホルダー 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1" name="スライド番号プレースホルダー 10"/>
          <p:cNvSpPr>
            <a:spLocks noGrp="1"/>
          </p:cNvSpPr>
          <p:nvPr>
            <p:ph type="sldNum" sz="quarter" idx="12"/>
          </p:nvPr>
        </p:nvSpPr>
        <p:spPr/>
        <p:txBody>
          <a:bodyPr/>
          <a:lstStyle/>
          <a:p>
            <a:fld id="{B78F8003-6D56-406B-AF9B-282CDEC41B92}" type="slidenum">
              <a:rPr kumimoji="1" lang="ja-JP" altLang="en-US" smtClean="0"/>
              <a:pPr/>
              <a:t>51</a:t>
            </a:fld>
            <a:r>
              <a:rPr kumimoji="1" lang="en-US" altLang="ja-JP" smtClean="0"/>
              <a:t>/57</a:t>
            </a:r>
            <a:endParaRPr kumimoji="1" lang="ja-JP" altLang="en-US" dirty="0"/>
          </a:p>
        </p:txBody>
      </p:sp>
    </p:spTree>
    <p:extLst>
      <p:ext uri="{BB962C8B-B14F-4D97-AF65-F5344CB8AC3E}">
        <p14:creationId xmlns:p14="http://schemas.microsoft.com/office/powerpoint/2010/main" val="2009826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0031-01-11 18.39.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419" y="259918"/>
            <a:ext cx="6421607" cy="3021933"/>
          </a:xfrm>
          <a:prstGeom prst="rect">
            <a:avLst/>
          </a:prstGeom>
        </p:spPr>
      </p:pic>
      <p:pic>
        <p:nvPicPr>
          <p:cNvPr id="3" name="図 2" descr="スクリーンショット 0031-01-11 18.40.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390" y="3128724"/>
            <a:ext cx="6892637" cy="3220946"/>
          </a:xfrm>
          <a:prstGeom prst="rect">
            <a:avLst/>
          </a:prstGeom>
        </p:spPr>
      </p:pic>
      <p:sp>
        <p:nvSpPr>
          <p:cNvPr id="10" name="フッター プレースホルダー 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1" name="スライド番号プレースホルダー 10"/>
          <p:cNvSpPr>
            <a:spLocks noGrp="1"/>
          </p:cNvSpPr>
          <p:nvPr>
            <p:ph type="sldNum" sz="quarter" idx="12"/>
          </p:nvPr>
        </p:nvSpPr>
        <p:spPr/>
        <p:txBody>
          <a:bodyPr/>
          <a:lstStyle/>
          <a:p>
            <a:fld id="{B78F8003-6D56-406B-AF9B-282CDEC41B92}" type="slidenum">
              <a:rPr kumimoji="1" lang="ja-JP" altLang="en-US" smtClean="0"/>
              <a:pPr/>
              <a:t>52</a:t>
            </a:fld>
            <a:r>
              <a:rPr kumimoji="1" lang="en-US" altLang="ja-JP" smtClean="0"/>
              <a:t>/57</a:t>
            </a:r>
            <a:endParaRPr kumimoji="1" lang="ja-JP" altLang="en-US" dirty="0"/>
          </a:p>
        </p:txBody>
      </p:sp>
    </p:spTree>
    <p:extLst>
      <p:ext uri="{BB962C8B-B14F-4D97-AF65-F5344CB8AC3E}">
        <p14:creationId xmlns:p14="http://schemas.microsoft.com/office/powerpoint/2010/main" val="2009826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0031-01-11 18.40.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48" y="196418"/>
            <a:ext cx="7406406" cy="5268579"/>
          </a:xfrm>
          <a:prstGeom prst="rect">
            <a:avLst/>
          </a:prstGeom>
        </p:spPr>
      </p:pic>
      <p:pic>
        <p:nvPicPr>
          <p:cNvPr id="3" name="図 2" descr="スクリーンショット 0031-01-11 18.41.14.png"/>
          <p:cNvPicPr>
            <a:picLocks noChangeAspect="1"/>
          </p:cNvPicPr>
          <p:nvPr/>
        </p:nvPicPr>
        <p:blipFill rotWithShape="1">
          <a:blip r:embed="rId4">
            <a:extLst>
              <a:ext uri="{28A0092B-C50C-407E-A947-70E740481C1C}">
                <a14:useLocalDpi xmlns:a14="http://schemas.microsoft.com/office/drawing/2010/main" val="0"/>
              </a:ext>
            </a:extLst>
          </a:blip>
          <a:srcRect r="6298" b="3944"/>
          <a:stretch/>
        </p:blipFill>
        <p:spPr>
          <a:xfrm>
            <a:off x="670727" y="5331497"/>
            <a:ext cx="7064034" cy="404609"/>
          </a:xfrm>
          <a:prstGeom prst="rect">
            <a:avLst/>
          </a:prstGeom>
        </p:spPr>
      </p:pic>
      <p:pic>
        <p:nvPicPr>
          <p:cNvPr id="4" name="図 3" descr="スクリーンショット 0031-01-11 18.41.29.png"/>
          <p:cNvPicPr>
            <a:picLocks noChangeAspect="1"/>
          </p:cNvPicPr>
          <p:nvPr/>
        </p:nvPicPr>
        <p:blipFill rotWithShape="1">
          <a:blip r:embed="rId5">
            <a:extLst>
              <a:ext uri="{28A0092B-C50C-407E-A947-70E740481C1C}">
                <a14:useLocalDpi xmlns:a14="http://schemas.microsoft.com/office/drawing/2010/main" val="0"/>
              </a:ext>
            </a:extLst>
          </a:blip>
          <a:srcRect r="6432" b="839"/>
          <a:stretch/>
        </p:blipFill>
        <p:spPr>
          <a:xfrm>
            <a:off x="670727" y="5764346"/>
            <a:ext cx="7064034" cy="385559"/>
          </a:xfrm>
          <a:prstGeom prst="rect">
            <a:avLst/>
          </a:prstGeom>
        </p:spPr>
      </p:pic>
      <p:pic>
        <p:nvPicPr>
          <p:cNvPr id="5" name="図 4" descr="スクリーンショット 0031-01-11 18.41.47.png"/>
          <p:cNvPicPr>
            <a:picLocks noChangeAspect="1"/>
          </p:cNvPicPr>
          <p:nvPr/>
        </p:nvPicPr>
        <p:blipFill rotWithShape="1">
          <a:blip r:embed="rId6">
            <a:extLst>
              <a:ext uri="{28A0092B-C50C-407E-A947-70E740481C1C}">
                <a14:useLocalDpi xmlns:a14="http://schemas.microsoft.com/office/drawing/2010/main" val="0"/>
              </a:ext>
            </a:extLst>
          </a:blip>
          <a:srcRect b="1324"/>
          <a:stretch/>
        </p:blipFill>
        <p:spPr>
          <a:xfrm>
            <a:off x="670727" y="6184346"/>
            <a:ext cx="7506428" cy="564853"/>
          </a:xfrm>
          <a:prstGeom prst="rect">
            <a:avLst/>
          </a:prstGeom>
        </p:spPr>
      </p:pic>
      <p:sp>
        <p:nvSpPr>
          <p:cNvPr id="12" name="フッター プレースホルダー 11"/>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3" name="スライド番号プレースホルダー 12"/>
          <p:cNvSpPr>
            <a:spLocks noGrp="1"/>
          </p:cNvSpPr>
          <p:nvPr>
            <p:ph type="sldNum" sz="quarter" idx="12"/>
          </p:nvPr>
        </p:nvSpPr>
        <p:spPr/>
        <p:txBody>
          <a:bodyPr/>
          <a:lstStyle/>
          <a:p>
            <a:fld id="{B78F8003-6D56-406B-AF9B-282CDEC41B92}" type="slidenum">
              <a:rPr kumimoji="1" lang="ja-JP" altLang="en-US" smtClean="0"/>
              <a:pPr/>
              <a:t>53</a:t>
            </a:fld>
            <a:r>
              <a:rPr kumimoji="1" lang="en-US" altLang="ja-JP" smtClean="0"/>
              <a:t>/57</a:t>
            </a:r>
            <a:endParaRPr kumimoji="1" lang="ja-JP" altLang="en-US" dirty="0"/>
          </a:p>
        </p:txBody>
      </p:sp>
    </p:spTree>
    <p:extLst>
      <p:ext uri="{BB962C8B-B14F-4D97-AF65-F5344CB8AC3E}">
        <p14:creationId xmlns:p14="http://schemas.microsoft.com/office/powerpoint/2010/main" val="2095159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グラフィックス 4">
            <a:extLst>
              <a:ext uri="{FF2B5EF4-FFF2-40B4-BE49-F238E27FC236}">
                <a16:creationId xmlns="" xmlns:a16="http://schemas.microsoft.com/office/drawing/2014/main" id="{151E493A-C7E9-4E41-8CED-490E7572C1D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8785" y="0"/>
            <a:ext cx="8277225" cy="62579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54</a:t>
            </a:fld>
            <a:r>
              <a:rPr kumimoji="1" lang="en-US" altLang="ja-JP" smtClean="0"/>
              <a:t>/57</a:t>
            </a:r>
            <a:endParaRPr kumimoji="1" lang="ja-JP" altLang="en-US" dirty="0"/>
          </a:p>
        </p:txBody>
      </p:sp>
    </p:spTree>
    <p:extLst>
      <p:ext uri="{BB962C8B-B14F-4D97-AF65-F5344CB8AC3E}">
        <p14:creationId xmlns:p14="http://schemas.microsoft.com/office/powerpoint/2010/main" val="105822150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22E4D89E-CB55-48D0-989F-BCCD0F4A949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29934" y="0"/>
            <a:ext cx="8982075" cy="600075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55</a:t>
            </a:fld>
            <a:r>
              <a:rPr kumimoji="1" lang="en-US" altLang="ja-JP" smtClean="0"/>
              <a:t>/57</a:t>
            </a:r>
            <a:endParaRPr kumimoji="1" lang="ja-JP" altLang="en-US" dirty="0"/>
          </a:p>
        </p:txBody>
      </p:sp>
    </p:spTree>
    <p:extLst>
      <p:ext uri="{BB962C8B-B14F-4D97-AF65-F5344CB8AC3E}">
        <p14:creationId xmlns:p14="http://schemas.microsoft.com/office/powerpoint/2010/main" val="12364755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67B6CB84-1882-42A5-A528-6427242C2F4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4031" y="0"/>
            <a:ext cx="8315325" cy="64103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56</a:t>
            </a:fld>
            <a:r>
              <a:rPr kumimoji="1" lang="en-US" altLang="ja-JP" smtClean="0"/>
              <a:t>/57</a:t>
            </a:r>
            <a:endParaRPr kumimoji="1" lang="ja-JP" altLang="en-US" dirty="0"/>
          </a:p>
        </p:txBody>
      </p:sp>
    </p:spTree>
    <p:extLst>
      <p:ext uri="{BB962C8B-B14F-4D97-AF65-F5344CB8AC3E}">
        <p14:creationId xmlns:p14="http://schemas.microsoft.com/office/powerpoint/2010/main" val="4222067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1216EE8A-228E-4653-B7DE-D6A38CC3406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5745" y="0"/>
            <a:ext cx="9086850" cy="6210300"/>
          </a:xfrm>
          <a:prstGeom prst="rect">
            <a:avLst/>
          </a:prstGeom>
        </p:spPr>
      </p:pic>
      <p:sp>
        <p:nvSpPr>
          <p:cNvPr id="4" name="正方形/長方形 3"/>
          <p:cNvSpPr/>
          <p:nvPr/>
        </p:nvSpPr>
        <p:spPr>
          <a:xfrm>
            <a:off x="2245169" y="1689889"/>
            <a:ext cx="6001321" cy="2400657"/>
          </a:xfrm>
          <a:prstGeom prst="rect">
            <a:avLst/>
          </a:prstGeom>
          <a:solidFill>
            <a:schemeClr val="bg1"/>
          </a:solidFill>
        </p:spPr>
        <p:txBody>
          <a:bodyPr wrap="square">
            <a:spAutoFit/>
          </a:bodyPr>
          <a:lstStyle/>
          <a:p>
            <a:pPr marL="342900" indent="-342900">
              <a:buAutoNum type="arabicPeriod"/>
            </a:pPr>
            <a:r>
              <a:rPr kumimoji="1" lang="ja-JP" altLang="en-US" sz="1500" b="1" dirty="0" smtClean="0">
                <a:solidFill>
                  <a:schemeClr val="bg2">
                    <a:lumMod val="25000"/>
                  </a:schemeClr>
                </a:solidFill>
                <a:latin typeface="+mj-ea"/>
                <a:ea typeface="+mj-ea"/>
              </a:rPr>
              <a:t>複数ユーザーかつ包括的な</a:t>
            </a:r>
            <a:r>
              <a:rPr kumimoji="1" lang="ja-JP" altLang="en-US" sz="1500" b="1" dirty="0" smtClean="0">
                <a:solidFill>
                  <a:schemeClr val="bg2">
                    <a:lumMod val="25000"/>
                  </a:schemeClr>
                </a:solidFill>
                <a:latin typeface="+mj-ea"/>
                <a:ea typeface="+mj-ea"/>
              </a:rPr>
              <a:t>介護業務</a:t>
            </a:r>
            <a:r>
              <a:rPr kumimoji="1" lang="ja-JP" altLang="en-US" sz="1500" b="1" dirty="0" smtClean="0">
                <a:solidFill>
                  <a:schemeClr val="bg2">
                    <a:lumMod val="25000"/>
                  </a:schemeClr>
                </a:solidFill>
                <a:latin typeface="+mj-ea"/>
                <a:ea typeface="+mj-ea"/>
              </a:rPr>
              <a:t>支援</a:t>
            </a:r>
            <a:r>
              <a:rPr kumimoji="1" lang="ja-JP" altLang="en-US" sz="1500" b="1" dirty="0">
                <a:solidFill>
                  <a:schemeClr val="bg2">
                    <a:lumMod val="25000"/>
                  </a:schemeClr>
                </a:solidFill>
                <a:latin typeface="+mj-ea"/>
                <a:ea typeface="+mj-ea"/>
              </a:rPr>
              <a:t>が行える製品を</a:t>
            </a:r>
            <a:r>
              <a:rPr kumimoji="1" lang="ja-JP" altLang="en-US" sz="1500" b="1" dirty="0" smtClean="0">
                <a:solidFill>
                  <a:schemeClr val="bg2">
                    <a:lumMod val="25000"/>
                  </a:schemeClr>
                </a:solidFill>
                <a:latin typeface="+mj-ea"/>
                <a:ea typeface="+mj-ea"/>
              </a:rPr>
              <a:t>開発</a:t>
            </a:r>
            <a:r>
              <a:rPr kumimoji="1" lang="en-US" altLang="ja-JP" sz="1500" b="1" dirty="0" smtClean="0">
                <a:solidFill>
                  <a:schemeClr val="bg2">
                    <a:lumMod val="25000"/>
                  </a:schemeClr>
                </a:solidFill>
                <a:latin typeface="+mj-ea"/>
                <a:ea typeface="+mj-ea"/>
              </a:rPr>
              <a:t/>
            </a:r>
            <a:br>
              <a:rPr kumimoji="1" lang="en-US" altLang="ja-JP" sz="1500" b="1" dirty="0" smtClean="0">
                <a:solidFill>
                  <a:schemeClr val="bg2">
                    <a:lumMod val="25000"/>
                  </a:schemeClr>
                </a:solidFill>
                <a:latin typeface="+mj-ea"/>
                <a:ea typeface="+mj-ea"/>
              </a:rPr>
            </a:br>
            <a:r>
              <a:rPr kumimoji="1" lang="en-US" altLang="ja-JP" sz="1500" b="1" dirty="0" smtClean="0">
                <a:solidFill>
                  <a:schemeClr val="bg2">
                    <a:lumMod val="25000"/>
                  </a:schemeClr>
                </a:solidFill>
                <a:latin typeface="+mj-ea"/>
                <a:ea typeface="+mj-ea"/>
              </a:rPr>
              <a:t/>
            </a:r>
            <a:br>
              <a:rPr kumimoji="1" lang="en-US" altLang="ja-JP" sz="1500" b="1" dirty="0" smtClean="0">
                <a:solidFill>
                  <a:schemeClr val="bg2">
                    <a:lumMod val="25000"/>
                  </a:schemeClr>
                </a:solidFill>
                <a:latin typeface="+mj-ea"/>
                <a:ea typeface="+mj-ea"/>
              </a:rPr>
            </a:br>
            <a:endParaRPr kumimoji="1" lang="en-US" altLang="ja-JP" sz="1500" b="1" dirty="0">
              <a:solidFill>
                <a:schemeClr val="bg2">
                  <a:lumMod val="25000"/>
                </a:schemeClr>
              </a:solidFill>
              <a:latin typeface="+mj-ea"/>
              <a:ea typeface="+mj-ea"/>
            </a:endParaRPr>
          </a:p>
          <a:p>
            <a:pPr marL="342900" indent="-342900">
              <a:buAutoNum type="arabicPeriod"/>
            </a:pPr>
            <a:r>
              <a:rPr kumimoji="1" lang="ja-JP" altLang="en-US" sz="1500" b="1" dirty="0" smtClean="0">
                <a:solidFill>
                  <a:schemeClr val="bg2">
                    <a:lumMod val="25000"/>
                  </a:schemeClr>
                </a:solidFill>
                <a:latin typeface="+mj-ea"/>
                <a:ea typeface="+mj-ea"/>
              </a:rPr>
              <a:t>適用</a:t>
            </a:r>
            <a:r>
              <a:rPr kumimoji="1" lang="ja-JP" altLang="en-US" sz="1500" b="1" dirty="0">
                <a:solidFill>
                  <a:schemeClr val="bg2">
                    <a:lumMod val="25000"/>
                  </a:schemeClr>
                </a:solidFill>
                <a:latin typeface="+mj-ea"/>
                <a:ea typeface="+mj-ea"/>
              </a:rPr>
              <a:t>範囲の広い福祉介護用具の</a:t>
            </a:r>
            <a:r>
              <a:rPr kumimoji="1" lang="ja-JP" altLang="en-US" sz="1500" b="1" dirty="0" smtClean="0">
                <a:solidFill>
                  <a:schemeClr val="bg2">
                    <a:lumMod val="25000"/>
                  </a:schemeClr>
                </a:solidFill>
                <a:latin typeface="+mj-ea"/>
                <a:ea typeface="+mj-ea"/>
              </a:rPr>
              <a:t>開発</a:t>
            </a:r>
            <a:r>
              <a:rPr kumimoji="1" lang="en-US" altLang="ja-JP" sz="1500" b="1" dirty="0">
                <a:solidFill>
                  <a:schemeClr val="bg2">
                    <a:lumMod val="25000"/>
                  </a:schemeClr>
                </a:solidFill>
                <a:latin typeface="+mj-ea"/>
                <a:ea typeface="+mj-ea"/>
              </a:rPr>
              <a:t/>
            </a:r>
            <a:br>
              <a:rPr kumimoji="1" lang="en-US" altLang="ja-JP" sz="1500" b="1" dirty="0">
                <a:solidFill>
                  <a:schemeClr val="bg2">
                    <a:lumMod val="25000"/>
                  </a:schemeClr>
                </a:solidFill>
                <a:latin typeface="+mj-ea"/>
                <a:ea typeface="+mj-ea"/>
              </a:rPr>
            </a:br>
            <a:r>
              <a:rPr kumimoji="1" lang="en-US" altLang="ja-JP" sz="1500" b="1" dirty="0" smtClean="0">
                <a:solidFill>
                  <a:schemeClr val="bg2">
                    <a:lumMod val="25000"/>
                  </a:schemeClr>
                </a:solidFill>
                <a:latin typeface="+mj-ea"/>
                <a:ea typeface="+mj-ea"/>
              </a:rPr>
              <a:t/>
            </a:r>
            <a:br>
              <a:rPr kumimoji="1" lang="en-US" altLang="ja-JP" sz="1500" b="1" dirty="0" smtClean="0">
                <a:solidFill>
                  <a:schemeClr val="bg2">
                    <a:lumMod val="25000"/>
                  </a:schemeClr>
                </a:solidFill>
                <a:latin typeface="+mj-ea"/>
                <a:ea typeface="+mj-ea"/>
              </a:rPr>
            </a:br>
            <a:endParaRPr kumimoji="1" lang="en-US" altLang="ja-JP" sz="1500" b="1" dirty="0">
              <a:solidFill>
                <a:schemeClr val="bg2">
                  <a:lumMod val="25000"/>
                </a:schemeClr>
              </a:solidFill>
              <a:latin typeface="+mj-ea"/>
              <a:ea typeface="+mj-ea"/>
            </a:endParaRPr>
          </a:p>
          <a:p>
            <a:pPr marL="342900" indent="-342900">
              <a:buAutoNum type="arabicPeriod"/>
            </a:pPr>
            <a:r>
              <a:rPr kumimoji="1" lang="ja-JP" altLang="en-US" sz="1500" b="1" dirty="0" smtClean="0">
                <a:solidFill>
                  <a:schemeClr val="bg2">
                    <a:lumMod val="25000"/>
                  </a:schemeClr>
                </a:solidFill>
                <a:latin typeface="+mj-ea"/>
                <a:ea typeface="+mj-ea"/>
              </a:rPr>
              <a:t>ロボット</a:t>
            </a:r>
            <a:r>
              <a:rPr kumimoji="1" lang="ja-JP" altLang="en-US" sz="1500" b="1" dirty="0">
                <a:solidFill>
                  <a:schemeClr val="bg2">
                    <a:lumMod val="25000"/>
                  </a:schemeClr>
                </a:solidFill>
                <a:latin typeface="+mj-ea"/>
                <a:ea typeface="+mj-ea"/>
              </a:rPr>
              <a:t>技術に代表される先進技術の</a:t>
            </a:r>
            <a:r>
              <a:rPr kumimoji="1" lang="ja-JP" altLang="en-US" sz="1500" b="1" dirty="0" smtClean="0">
                <a:solidFill>
                  <a:schemeClr val="bg2">
                    <a:lumMod val="25000"/>
                  </a:schemeClr>
                </a:solidFill>
                <a:latin typeface="+mj-ea"/>
                <a:ea typeface="+mj-ea"/>
              </a:rPr>
              <a:t>浸透</a:t>
            </a:r>
            <a:r>
              <a:rPr kumimoji="1" lang="en-US" altLang="ja-JP" sz="1500" b="1" dirty="0" smtClean="0">
                <a:solidFill>
                  <a:schemeClr val="bg2">
                    <a:lumMod val="25000"/>
                  </a:schemeClr>
                </a:solidFill>
                <a:latin typeface="+mj-ea"/>
                <a:ea typeface="+mj-ea"/>
              </a:rPr>
              <a:t/>
            </a:r>
            <a:br>
              <a:rPr kumimoji="1" lang="en-US" altLang="ja-JP" sz="1500" b="1" dirty="0" smtClean="0">
                <a:solidFill>
                  <a:schemeClr val="bg2">
                    <a:lumMod val="25000"/>
                  </a:schemeClr>
                </a:solidFill>
                <a:latin typeface="+mj-ea"/>
                <a:ea typeface="+mj-ea"/>
              </a:rPr>
            </a:br>
            <a:r>
              <a:rPr kumimoji="1" lang="en-US" altLang="ja-JP" sz="1500" b="1" dirty="0" smtClean="0">
                <a:latin typeface="+mj-ea"/>
                <a:ea typeface="+mj-ea"/>
              </a:rPr>
              <a:t/>
            </a:r>
            <a:br>
              <a:rPr kumimoji="1" lang="en-US" altLang="ja-JP" sz="1500" b="1" dirty="0" smtClean="0">
                <a:latin typeface="+mj-ea"/>
                <a:ea typeface="+mj-ea"/>
              </a:rPr>
            </a:br>
            <a:r>
              <a:rPr kumimoji="1" lang="en-US" altLang="ja-JP" sz="1500" b="1" dirty="0">
                <a:latin typeface="+mj-ea"/>
                <a:ea typeface="+mj-ea"/>
              </a:rPr>
              <a:t/>
            </a:r>
            <a:br>
              <a:rPr kumimoji="1" lang="en-US" altLang="ja-JP" sz="1500" b="1" dirty="0">
                <a:latin typeface="+mj-ea"/>
                <a:ea typeface="+mj-ea"/>
              </a:rPr>
            </a:br>
            <a:endParaRPr kumimoji="1" lang="en-US" altLang="ja-JP" sz="1500" b="1" dirty="0" smtClean="0">
              <a:latin typeface="+mj-ea"/>
              <a:ea typeface="+mj-ea"/>
            </a:endParaRPr>
          </a:p>
        </p:txBody>
      </p:sp>
      <p:pic>
        <p:nvPicPr>
          <p:cNvPr id="5" name="グラフィックス 2">
            <a:extLst>
              <a:ext uri="{FF2B5EF4-FFF2-40B4-BE49-F238E27FC236}">
                <a16:creationId xmlns="" xmlns:a16="http://schemas.microsoft.com/office/drawing/2014/main" id="{1216EE8A-228E-4653-B7DE-D6A38CC3406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2677" b="38008" l="41703" r="45472"/>
                    </a14:imgEffect>
                  </a14:imgLayer>
                </a14:imgProps>
              </a:ext>
              <a:ext uri="{96DAC541-7B7A-43D3-8B79-37D633B846F1}">
                <asvg:svgBlip xmlns="" xmlns:asvg="http://schemas.microsoft.com/office/drawing/2016/SVG/main" r:embed="rId4"/>
              </a:ext>
            </a:extLst>
          </a:blip>
          <a:srcRect l="41232" t="32011" r="54057" b="61326"/>
          <a:stretch/>
        </p:blipFill>
        <p:spPr>
          <a:xfrm>
            <a:off x="3485107" y="1995526"/>
            <a:ext cx="428123" cy="413799"/>
          </a:xfrm>
          <a:prstGeom prst="rect">
            <a:avLst/>
          </a:prstGeom>
        </p:spPr>
      </p:pic>
      <p:pic>
        <p:nvPicPr>
          <p:cNvPr id="6" name="グラフィックス 2">
            <a:extLst>
              <a:ext uri="{FF2B5EF4-FFF2-40B4-BE49-F238E27FC236}">
                <a16:creationId xmlns="" xmlns:a16="http://schemas.microsoft.com/office/drawing/2014/main" id="{1216EE8A-228E-4653-B7DE-D6A38CC3406D}"/>
              </a:ext>
            </a:extLst>
          </p:cNvPr>
          <p:cNvPicPr>
            <a:picLocks noChangeAspect="1"/>
          </p:cNvPicPr>
          <p:nvPr/>
        </p:nvPicPr>
        <p:blipFill rotWithShape="1">
          <a:blip r:embed="rId5">
            <a:extLst>
              <a:ext uri="{BEBA8EAE-BF5A-486C-A8C5-ECC9F3942E4B}">
                <a14:imgProps xmlns:a14="http://schemas.microsoft.com/office/drawing/2010/main">
                  <a14:imgLayer r:embed="rId7">
                    <a14:imgEffect>
                      <a14:backgroundRemoval t="32677" b="38008" l="41703" r="45472"/>
                    </a14:imgEffect>
                  </a14:imgLayer>
                </a14:imgProps>
              </a:ext>
              <a:ext uri="{96DAC541-7B7A-43D3-8B79-37D633B846F1}">
                <asvg:svgBlip xmlns="" xmlns:asvg="http://schemas.microsoft.com/office/drawing/2016/SVG/main" r:embed="rId4"/>
              </a:ext>
            </a:extLst>
          </a:blip>
          <a:srcRect l="41232" t="32011" r="54057" b="61326"/>
          <a:stretch/>
        </p:blipFill>
        <p:spPr>
          <a:xfrm>
            <a:off x="3481926" y="2676339"/>
            <a:ext cx="428123" cy="413799"/>
          </a:xfrm>
          <a:prstGeom prst="rect">
            <a:avLst/>
          </a:prstGeom>
        </p:spPr>
      </p:pic>
      <p:pic>
        <p:nvPicPr>
          <p:cNvPr id="7" name="グラフィックス 2">
            <a:extLst>
              <a:ext uri="{FF2B5EF4-FFF2-40B4-BE49-F238E27FC236}">
                <a16:creationId xmlns="" xmlns:a16="http://schemas.microsoft.com/office/drawing/2014/main" id="{1216EE8A-228E-4653-B7DE-D6A38CC3406D}"/>
              </a:ext>
            </a:extLst>
          </p:cNvPr>
          <p:cNvPicPr>
            <a:picLocks noChangeAspect="1"/>
          </p:cNvPicPr>
          <p:nvPr/>
        </p:nvPicPr>
        <p:blipFill rotWithShape="1">
          <a:blip r:embed="rId5">
            <a:extLst>
              <a:ext uri="{BEBA8EAE-BF5A-486C-A8C5-ECC9F3942E4B}">
                <a14:imgProps xmlns:a14="http://schemas.microsoft.com/office/drawing/2010/main">
                  <a14:imgLayer r:embed="rId8">
                    <a14:imgEffect>
                      <a14:backgroundRemoval t="32677" b="38008" l="41703" r="45472"/>
                    </a14:imgEffect>
                  </a14:imgLayer>
                </a14:imgProps>
              </a:ext>
              <a:ext uri="{96DAC541-7B7A-43D3-8B79-37D633B846F1}">
                <asvg:svgBlip xmlns="" xmlns:asvg="http://schemas.microsoft.com/office/drawing/2016/SVG/main" r:embed="rId4"/>
              </a:ext>
            </a:extLst>
          </a:blip>
          <a:srcRect l="41232" t="32011" r="54057" b="61326"/>
          <a:stretch/>
        </p:blipFill>
        <p:spPr>
          <a:xfrm>
            <a:off x="3479211" y="3324910"/>
            <a:ext cx="428123" cy="413799"/>
          </a:xfrm>
          <a:prstGeom prst="rect">
            <a:avLst/>
          </a:prstGeom>
        </p:spPr>
      </p:pic>
      <p:sp>
        <p:nvSpPr>
          <p:cNvPr id="2" name="テキスト ボックス 1"/>
          <p:cNvSpPr txBox="1"/>
          <p:nvPr/>
        </p:nvSpPr>
        <p:spPr>
          <a:xfrm>
            <a:off x="3920582" y="1960414"/>
            <a:ext cx="4735071" cy="523220"/>
          </a:xfrm>
          <a:prstGeom prst="rect">
            <a:avLst/>
          </a:prstGeom>
          <a:noFill/>
        </p:spPr>
        <p:txBody>
          <a:bodyPr wrap="square" rtlCol="0">
            <a:spAutoFit/>
          </a:bodyPr>
          <a:lstStyle/>
          <a:p>
            <a:r>
              <a:rPr kumimoji="1" lang="ja-JP" altLang="en-US" sz="1400" b="1" dirty="0" smtClean="0"/>
              <a:t>通知機能だけでなく排泄パターン表機能も開発</a:t>
            </a:r>
            <a:endParaRPr kumimoji="1" lang="en-US" altLang="ja-JP" sz="1400" b="1" dirty="0" smtClean="0"/>
          </a:p>
          <a:p>
            <a:r>
              <a:rPr kumimoji="1" lang="ja-JP" altLang="en-US" sz="1400" b="1" dirty="0" smtClean="0"/>
              <a:t>各ユーザーの立場を踏まえた価値共有の実現</a:t>
            </a:r>
            <a:endParaRPr kumimoji="1" lang="ja-JP" altLang="en-US" sz="1400" b="1" dirty="0"/>
          </a:p>
        </p:txBody>
      </p:sp>
      <p:sp>
        <p:nvSpPr>
          <p:cNvPr id="10" name="テキスト ボックス 9"/>
          <p:cNvSpPr txBox="1"/>
          <p:nvPr/>
        </p:nvSpPr>
        <p:spPr>
          <a:xfrm>
            <a:off x="3921127" y="2637434"/>
            <a:ext cx="4320925" cy="523220"/>
          </a:xfrm>
          <a:prstGeom prst="rect">
            <a:avLst/>
          </a:prstGeom>
          <a:noFill/>
        </p:spPr>
        <p:txBody>
          <a:bodyPr wrap="square" rtlCol="0">
            <a:spAutoFit/>
          </a:bodyPr>
          <a:lstStyle/>
          <a:p>
            <a:r>
              <a:rPr kumimoji="1" lang="ja-JP" altLang="en-US" sz="1400" b="1" dirty="0" smtClean="0"/>
              <a:t>要介護者の状態によって使用者を限定しないために</a:t>
            </a:r>
            <a:endParaRPr kumimoji="1" lang="en-US" altLang="ja-JP" sz="1400" b="1" dirty="0" smtClean="0"/>
          </a:p>
          <a:p>
            <a:r>
              <a:rPr kumimoji="1" lang="ja-JP" altLang="en-US" sz="1400" b="1" dirty="0" smtClean="0"/>
              <a:t>非装着のシート型を採用、実装</a:t>
            </a:r>
            <a:endParaRPr kumimoji="1" lang="en-US" altLang="ja-JP" sz="1400" b="1" dirty="0" smtClean="0"/>
          </a:p>
        </p:txBody>
      </p:sp>
      <p:sp>
        <p:nvSpPr>
          <p:cNvPr id="11" name="テキスト ボックス 10"/>
          <p:cNvSpPr txBox="1"/>
          <p:nvPr/>
        </p:nvSpPr>
        <p:spPr>
          <a:xfrm>
            <a:off x="3921672" y="3328257"/>
            <a:ext cx="4623542" cy="523220"/>
          </a:xfrm>
          <a:prstGeom prst="rect">
            <a:avLst/>
          </a:prstGeom>
          <a:noFill/>
        </p:spPr>
        <p:txBody>
          <a:bodyPr wrap="square" rtlCol="0">
            <a:spAutoFit/>
          </a:bodyPr>
          <a:lstStyle/>
          <a:p>
            <a:r>
              <a:rPr kumimoji="1" lang="ja-JP" altLang="en-US" sz="1400" b="1" dirty="0" smtClean="0"/>
              <a:t>排泄の仕方が多様な高齢者に対し、独自アルゴリズムを開発</a:t>
            </a:r>
            <a:endParaRPr kumimoji="1" lang="en-US" altLang="ja-JP" sz="1400" b="1" dirty="0" smtClean="0"/>
          </a:p>
        </p:txBody>
      </p:sp>
      <p:sp>
        <p:nvSpPr>
          <p:cNvPr id="12" name="テキスト ボックス 11"/>
          <p:cNvSpPr txBox="1"/>
          <p:nvPr/>
        </p:nvSpPr>
        <p:spPr>
          <a:xfrm>
            <a:off x="2458901" y="4861232"/>
            <a:ext cx="5092361" cy="830997"/>
          </a:xfrm>
          <a:prstGeom prst="rect">
            <a:avLst/>
          </a:prstGeom>
          <a:solidFill>
            <a:schemeClr val="bg1"/>
          </a:solidFill>
        </p:spPr>
        <p:txBody>
          <a:bodyPr wrap="square" rtlCol="0">
            <a:spAutoFit/>
          </a:bodyPr>
          <a:lstStyle/>
          <a:p>
            <a:r>
              <a:rPr kumimoji="1" lang="ja-JP" altLang="en-US" sz="1600" b="1" dirty="0" smtClean="0"/>
              <a:t>センサー技術を用いた排泄検知シートの開発を通して</a:t>
            </a:r>
            <a:endParaRPr kumimoji="1" lang="en-US" altLang="ja-JP" sz="1600" b="1" dirty="0" smtClean="0"/>
          </a:p>
          <a:p>
            <a:r>
              <a:rPr kumimoji="1" lang="ja-JP" altLang="en-US" sz="1600" b="1" dirty="0" smtClean="0"/>
              <a:t>現場での運用に有用な福祉介護用具を開発、</a:t>
            </a:r>
            <a:endParaRPr kumimoji="1" lang="en-US" altLang="ja-JP" sz="1600" b="1" dirty="0" smtClean="0"/>
          </a:p>
          <a:p>
            <a:r>
              <a:rPr kumimoji="1" lang="ja-JP" altLang="en-US" sz="1600" b="1" dirty="0" smtClean="0"/>
              <a:t>その有用性を検証した</a:t>
            </a:r>
            <a:endParaRPr kumimoji="1" lang="en-US" altLang="ja-JP" sz="1600" b="1" dirty="0" smtClean="0"/>
          </a:p>
        </p:txBody>
      </p:sp>
      <p:sp>
        <p:nvSpPr>
          <p:cNvPr id="19" name="フッター プレースホルダー 1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20" name="スライド番号プレースホルダー 19"/>
          <p:cNvSpPr>
            <a:spLocks noGrp="1"/>
          </p:cNvSpPr>
          <p:nvPr>
            <p:ph type="sldNum" sz="quarter" idx="12"/>
          </p:nvPr>
        </p:nvSpPr>
        <p:spPr/>
        <p:txBody>
          <a:bodyPr/>
          <a:lstStyle/>
          <a:p>
            <a:fld id="{B78F8003-6D56-406B-AF9B-282CDEC41B92}" type="slidenum">
              <a:rPr kumimoji="1" lang="ja-JP" altLang="en-US" smtClean="0"/>
              <a:pPr/>
              <a:t>57</a:t>
            </a:fld>
            <a:r>
              <a:rPr kumimoji="1" lang="en-US" altLang="ja-JP" smtClean="0"/>
              <a:t>/57</a:t>
            </a:r>
            <a:endParaRPr kumimoji="1" lang="ja-JP" altLang="en-US" dirty="0"/>
          </a:p>
        </p:txBody>
      </p:sp>
    </p:spTree>
    <p:extLst>
      <p:ext uri="{BB962C8B-B14F-4D97-AF65-F5344CB8AC3E}">
        <p14:creationId xmlns:p14="http://schemas.microsoft.com/office/powerpoint/2010/main" val="35266883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9" name="スライド番号プレースホルダー 8"/>
          <p:cNvSpPr>
            <a:spLocks noGrp="1"/>
          </p:cNvSpPr>
          <p:nvPr>
            <p:ph type="sldNum" sz="quarter" idx="12"/>
          </p:nvPr>
        </p:nvSpPr>
        <p:spPr/>
        <p:txBody>
          <a:bodyPr/>
          <a:lstStyle/>
          <a:p>
            <a:fld id="{B78F8003-6D56-406B-AF9B-282CDEC41B92}" type="slidenum">
              <a:rPr kumimoji="1" lang="ja-JP" altLang="en-US" smtClean="0"/>
              <a:pPr/>
              <a:t>58</a:t>
            </a:fld>
            <a:r>
              <a:rPr kumimoji="1" lang="en-US" altLang="ja-JP" smtClean="0"/>
              <a:t>/57</a:t>
            </a:r>
            <a:endParaRPr kumimoji="1" lang="ja-JP" altLang="en-US" dirty="0"/>
          </a:p>
        </p:txBody>
      </p:sp>
    </p:spTree>
    <p:extLst>
      <p:ext uri="{BB962C8B-B14F-4D97-AF65-F5344CB8AC3E}">
        <p14:creationId xmlns:p14="http://schemas.microsoft.com/office/powerpoint/2010/main" val="54954162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7A95A01A-61F0-47F3-A328-4800B6819AA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119187" y="2376487"/>
            <a:ext cx="6905625" cy="21050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59</a:t>
            </a:fld>
            <a:r>
              <a:rPr kumimoji="1" lang="en-US" altLang="ja-JP" smtClean="0"/>
              <a:t>/57</a:t>
            </a:r>
            <a:endParaRPr kumimoji="1" lang="ja-JP" altLang="en-US" dirty="0"/>
          </a:p>
        </p:txBody>
      </p:sp>
    </p:spTree>
    <p:extLst>
      <p:ext uri="{BB962C8B-B14F-4D97-AF65-F5344CB8AC3E}">
        <p14:creationId xmlns:p14="http://schemas.microsoft.com/office/powerpoint/2010/main" val="212297771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C48AC58D-F430-4E41-B884-09AFECFEF97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2982" y="0"/>
            <a:ext cx="9134475" cy="662940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6</a:t>
            </a:fld>
            <a:r>
              <a:rPr kumimoji="1" lang="en-US" altLang="ja-JP" smtClean="0"/>
              <a:t>/57</a:t>
            </a:r>
            <a:endParaRPr kumimoji="1" lang="ja-JP" altLang="en-US" dirty="0"/>
          </a:p>
        </p:txBody>
      </p:sp>
    </p:spTree>
    <p:extLst>
      <p:ext uri="{BB962C8B-B14F-4D97-AF65-F5344CB8AC3E}">
        <p14:creationId xmlns:p14="http://schemas.microsoft.com/office/powerpoint/2010/main" val="374238287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185DDECD-C96B-47D2-B022-33261E4E85F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0" y="0"/>
            <a:ext cx="8524875" cy="56483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60</a:t>
            </a:fld>
            <a:r>
              <a:rPr kumimoji="1" lang="en-US" altLang="ja-JP" smtClean="0"/>
              <a:t>/57</a:t>
            </a:r>
            <a:endParaRPr kumimoji="1" lang="ja-JP" altLang="en-US" dirty="0"/>
          </a:p>
        </p:txBody>
      </p:sp>
    </p:spTree>
    <p:extLst>
      <p:ext uri="{BB962C8B-B14F-4D97-AF65-F5344CB8AC3E}">
        <p14:creationId xmlns:p14="http://schemas.microsoft.com/office/powerpoint/2010/main" val="2600865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1">
            <a:extLst>
              <a:ext uri="{FF2B5EF4-FFF2-40B4-BE49-F238E27FC236}">
                <a16:creationId xmlns="" xmlns:a16="http://schemas.microsoft.com/office/drawing/2014/main" id="{29036D96-9747-4AB6-ADC8-55E4601B6D5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2154" y="0"/>
            <a:ext cx="8467725" cy="630555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61</a:t>
            </a:fld>
            <a:r>
              <a:rPr kumimoji="1" lang="en-US" altLang="ja-JP" smtClean="0"/>
              <a:t>/57</a:t>
            </a:r>
            <a:endParaRPr kumimoji="1" lang="ja-JP" altLang="en-US" dirty="0"/>
          </a:p>
        </p:txBody>
      </p:sp>
    </p:spTree>
    <p:extLst>
      <p:ext uri="{BB962C8B-B14F-4D97-AF65-F5344CB8AC3E}">
        <p14:creationId xmlns:p14="http://schemas.microsoft.com/office/powerpoint/2010/main" val="2366894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B48201E0-61F7-4B76-90D0-E6CF65D0F77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28791" y="0"/>
            <a:ext cx="8467725" cy="630555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62</a:t>
            </a:fld>
            <a:r>
              <a:rPr kumimoji="1" lang="en-US" altLang="ja-JP" smtClean="0"/>
              <a:t>/57</a:t>
            </a:r>
            <a:endParaRPr kumimoji="1" lang="ja-JP" altLang="en-US" dirty="0"/>
          </a:p>
        </p:txBody>
      </p:sp>
    </p:spTree>
    <p:extLst>
      <p:ext uri="{BB962C8B-B14F-4D97-AF65-F5344CB8AC3E}">
        <p14:creationId xmlns:p14="http://schemas.microsoft.com/office/powerpoint/2010/main" val="1104578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44ABD64F-657B-4A2C-9359-58A14D548A1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28791" y="0"/>
            <a:ext cx="8467725" cy="630555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63</a:t>
            </a:fld>
            <a:r>
              <a:rPr kumimoji="1" lang="en-US" altLang="ja-JP" smtClean="0"/>
              <a:t>/57</a:t>
            </a:r>
            <a:endParaRPr kumimoji="1" lang="ja-JP" altLang="en-US" dirty="0"/>
          </a:p>
        </p:txBody>
      </p:sp>
    </p:spTree>
    <p:extLst>
      <p:ext uri="{BB962C8B-B14F-4D97-AF65-F5344CB8AC3E}">
        <p14:creationId xmlns:p14="http://schemas.microsoft.com/office/powerpoint/2010/main" val="3158300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F3CBBEBC-4A6A-4596-A5BC-4AFEE3FC907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5174" y="0"/>
            <a:ext cx="8829675" cy="651510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64</a:t>
            </a:fld>
            <a:r>
              <a:rPr kumimoji="1" lang="en-US" altLang="ja-JP" smtClean="0"/>
              <a:t>/57</a:t>
            </a:r>
            <a:endParaRPr kumimoji="1" lang="ja-JP" altLang="en-US" dirty="0"/>
          </a:p>
        </p:txBody>
      </p:sp>
    </p:spTree>
    <p:extLst>
      <p:ext uri="{BB962C8B-B14F-4D97-AF65-F5344CB8AC3E}">
        <p14:creationId xmlns:p14="http://schemas.microsoft.com/office/powerpoint/2010/main" val="1964252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0031-01-11 18.39.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51" y="1210109"/>
            <a:ext cx="8229600" cy="422910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65</a:t>
            </a:fld>
            <a:r>
              <a:rPr kumimoji="1" lang="en-US" altLang="ja-JP" smtClean="0"/>
              <a:t>/57</a:t>
            </a:r>
            <a:endParaRPr kumimoji="1" lang="ja-JP" altLang="en-US" dirty="0"/>
          </a:p>
        </p:txBody>
      </p:sp>
    </p:spTree>
    <p:extLst>
      <p:ext uri="{BB962C8B-B14F-4D97-AF65-F5344CB8AC3E}">
        <p14:creationId xmlns:p14="http://schemas.microsoft.com/office/powerpoint/2010/main" val="2393208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0031-01-11 18.39.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38" y="1268753"/>
            <a:ext cx="7886700" cy="425450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66</a:t>
            </a:fld>
            <a:r>
              <a:rPr kumimoji="1" lang="en-US" altLang="ja-JP" smtClean="0"/>
              <a:t>/57</a:t>
            </a:r>
            <a:endParaRPr kumimoji="1" lang="ja-JP" altLang="en-US" dirty="0"/>
          </a:p>
        </p:txBody>
      </p:sp>
    </p:spTree>
    <p:extLst>
      <p:ext uri="{BB962C8B-B14F-4D97-AF65-F5344CB8AC3E}">
        <p14:creationId xmlns:p14="http://schemas.microsoft.com/office/powerpoint/2010/main" val="4061074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0031-01-11 18.39.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25" y="1248101"/>
            <a:ext cx="7518400" cy="414020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67</a:t>
            </a:fld>
            <a:r>
              <a:rPr kumimoji="1" lang="en-US" altLang="ja-JP" smtClean="0"/>
              <a:t>/57</a:t>
            </a:r>
            <a:endParaRPr kumimoji="1" lang="ja-JP" altLang="en-US" dirty="0"/>
          </a:p>
        </p:txBody>
      </p:sp>
    </p:spTree>
    <p:extLst>
      <p:ext uri="{BB962C8B-B14F-4D97-AF65-F5344CB8AC3E}">
        <p14:creationId xmlns:p14="http://schemas.microsoft.com/office/powerpoint/2010/main" val="1076442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0031-01-11 18.39.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308" y="352089"/>
            <a:ext cx="6346928" cy="2938070"/>
          </a:xfrm>
          <a:prstGeom prst="rect">
            <a:avLst/>
          </a:prstGeom>
        </p:spPr>
      </p:pic>
      <p:pic>
        <p:nvPicPr>
          <p:cNvPr id="3" name="図 2" descr="スクリーンショット 0031-01-11 18.40.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576" y="3119469"/>
            <a:ext cx="6418282" cy="3112427"/>
          </a:xfrm>
          <a:prstGeom prst="rect">
            <a:avLst/>
          </a:prstGeom>
        </p:spPr>
      </p:pic>
      <p:sp>
        <p:nvSpPr>
          <p:cNvPr id="10" name="フッター プレースホルダー 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1" name="スライド番号プレースホルダー 10"/>
          <p:cNvSpPr>
            <a:spLocks noGrp="1"/>
          </p:cNvSpPr>
          <p:nvPr>
            <p:ph type="sldNum" sz="quarter" idx="12"/>
          </p:nvPr>
        </p:nvSpPr>
        <p:spPr/>
        <p:txBody>
          <a:bodyPr/>
          <a:lstStyle/>
          <a:p>
            <a:fld id="{B78F8003-6D56-406B-AF9B-282CDEC41B92}" type="slidenum">
              <a:rPr kumimoji="1" lang="ja-JP" altLang="en-US" smtClean="0"/>
              <a:pPr/>
              <a:t>68</a:t>
            </a:fld>
            <a:r>
              <a:rPr kumimoji="1" lang="en-US" altLang="ja-JP" smtClean="0"/>
              <a:t>/57</a:t>
            </a:r>
            <a:endParaRPr kumimoji="1" lang="ja-JP" altLang="en-US" dirty="0"/>
          </a:p>
        </p:txBody>
      </p:sp>
    </p:spTree>
    <p:extLst>
      <p:ext uri="{BB962C8B-B14F-4D97-AF65-F5344CB8AC3E}">
        <p14:creationId xmlns:p14="http://schemas.microsoft.com/office/powerpoint/2010/main" val="36643205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0031-01-11 18.3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204" y="285380"/>
            <a:ext cx="6560988" cy="3203572"/>
          </a:xfrm>
          <a:prstGeom prst="rect">
            <a:avLst/>
          </a:prstGeom>
        </p:spPr>
      </p:pic>
      <p:pic>
        <p:nvPicPr>
          <p:cNvPr id="3" name="図 2" descr="スクリーンショット 0031-01-11 18.4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641" y="3301799"/>
            <a:ext cx="6432552" cy="3109659"/>
          </a:xfrm>
          <a:prstGeom prst="rect">
            <a:avLst/>
          </a:prstGeom>
        </p:spPr>
      </p:pic>
      <p:sp>
        <p:nvSpPr>
          <p:cNvPr id="10" name="フッター プレースホルダー 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1" name="スライド番号プレースホルダー 10"/>
          <p:cNvSpPr>
            <a:spLocks noGrp="1"/>
          </p:cNvSpPr>
          <p:nvPr>
            <p:ph type="sldNum" sz="quarter" idx="12"/>
          </p:nvPr>
        </p:nvSpPr>
        <p:spPr/>
        <p:txBody>
          <a:bodyPr/>
          <a:lstStyle/>
          <a:p>
            <a:fld id="{B78F8003-6D56-406B-AF9B-282CDEC41B92}" type="slidenum">
              <a:rPr kumimoji="1" lang="ja-JP" altLang="en-US" smtClean="0"/>
              <a:pPr/>
              <a:t>69</a:t>
            </a:fld>
            <a:r>
              <a:rPr kumimoji="1" lang="en-US" altLang="ja-JP" smtClean="0"/>
              <a:t>/57</a:t>
            </a:r>
            <a:endParaRPr kumimoji="1" lang="ja-JP" altLang="en-US" dirty="0"/>
          </a:p>
        </p:txBody>
      </p:sp>
    </p:spTree>
    <p:extLst>
      <p:ext uri="{BB962C8B-B14F-4D97-AF65-F5344CB8AC3E}">
        <p14:creationId xmlns:p14="http://schemas.microsoft.com/office/powerpoint/2010/main" val="16250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 xmlns:a16="http://schemas.microsoft.com/office/drawing/2014/main" id="{52453F0A-9E97-4803-B2C6-C3E54FE75BE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45745" y="0"/>
            <a:ext cx="9086850" cy="5924550"/>
          </a:xfrm>
          <a:prstGeom prst="rect">
            <a:avLst/>
          </a:prstGeom>
        </p:spPr>
      </p:pic>
      <p:sp>
        <p:nvSpPr>
          <p:cNvPr id="2" name="正方形/長方形 1"/>
          <p:cNvSpPr/>
          <p:nvPr/>
        </p:nvSpPr>
        <p:spPr>
          <a:xfrm>
            <a:off x="2096047" y="1905775"/>
            <a:ext cx="5560685" cy="1169551"/>
          </a:xfrm>
          <a:prstGeom prst="rect">
            <a:avLst/>
          </a:prstGeom>
          <a:solidFill>
            <a:schemeClr val="bg1"/>
          </a:solidFill>
        </p:spPr>
        <p:txBody>
          <a:bodyPr wrap="square">
            <a:spAutoFit/>
          </a:bodyPr>
          <a:lstStyle/>
          <a:p>
            <a:r>
              <a:rPr kumimoji="1" lang="en-US" altLang="ja-JP" sz="1400" dirty="0" smtClean="0">
                <a:latin typeface="+mj-ea"/>
                <a:ea typeface="+mj-ea"/>
              </a:rPr>
              <a:t>1.</a:t>
            </a:r>
            <a:r>
              <a:rPr kumimoji="1" lang="ja-JP" altLang="en-US" sz="1400" dirty="0" smtClean="0">
                <a:latin typeface="+mj-ea"/>
                <a:ea typeface="+mj-ea"/>
              </a:rPr>
              <a:t> </a:t>
            </a:r>
            <a:r>
              <a:rPr kumimoji="1" lang="ja-JP" altLang="en-US" sz="1400" dirty="0" smtClean="0">
                <a:latin typeface="+mj-ea"/>
                <a:ea typeface="+mj-ea"/>
              </a:rPr>
              <a:t>複数ユーザーかつ包括的な</a:t>
            </a:r>
            <a:r>
              <a:rPr kumimoji="1" lang="ja-JP" altLang="en-US" sz="1400" dirty="0" smtClean="0">
                <a:latin typeface="+mj-ea"/>
                <a:ea typeface="+mj-ea"/>
              </a:rPr>
              <a:t>介護業務</a:t>
            </a:r>
            <a:r>
              <a:rPr kumimoji="1" lang="ja-JP" altLang="en-US" sz="1400" dirty="0" smtClean="0">
                <a:latin typeface="+mj-ea"/>
                <a:ea typeface="+mj-ea"/>
              </a:rPr>
              <a:t>支援</a:t>
            </a:r>
            <a:r>
              <a:rPr kumimoji="1" lang="ja-JP" altLang="en-US" sz="1400" dirty="0">
                <a:latin typeface="+mj-ea"/>
                <a:ea typeface="+mj-ea"/>
              </a:rPr>
              <a:t>が行える製品を</a:t>
            </a:r>
            <a:r>
              <a:rPr kumimoji="1" lang="ja-JP" altLang="en-US" sz="1400" dirty="0" smtClean="0">
                <a:latin typeface="+mj-ea"/>
                <a:ea typeface="+mj-ea"/>
              </a:rPr>
              <a:t>開発</a:t>
            </a:r>
            <a:endParaRPr kumimoji="1" lang="en-US" altLang="ja-JP" sz="1400" dirty="0" smtClean="0">
              <a:latin typeface="+mj-ea"/>
              <a:ea typeface="+mj-ea"/>
            </a:endParaRPr>
          </a:p>
          <a:p>
            <a:pPr marL="342900" indent="-342900">
              <a:buAutoNum type="arabicPeriod"/>
            </a:pPr>
            <a:endParaRPr kumimoji="1" lang="en-US" altLang="ja-JP" sz="1400" dirty="0">
              <a:latin typeface="+mj-ea"/>
              <a:ea typeface="+mj-ea"/>
            </a:endParaRPr>
          </a:p>
          <a:p>
            <a:r>
              <a:rPr kumimoji="1" lang="en-US" altLang="ja-JP" sz="1400" dirty="0">
                <a:latin typeface="+mj-ea"/>
                <a:ea typeface="+mj-ea"/>
              </a:rPr>
              <a:t>2. </a:t>
            </a:r>
            <a:r>
              <a:rPr kumimoji="1" lang="ja-JP" altLang="en-US" sz="1400" dirty="0" smtClean="0">
                <a:latin typeface="+mj-ea"/>
                <a:ea typeface="+mj-ea"/>
              </a:rPr>
              <a:t>適用</a:t>
            </a:r>
            <a:r>
              <a:rPr kumimoji="1" lang="ja-JP" altLang="en-US" sz="1400" dirty="0">
                <a:latin typeface="+mj-ea"/>
                <a:ea typeface="+mj-ea"/>
              </a:rPr>
              <a:t>範囲の広い福祉介護用具の</a:t>
            </a:r>
            <a:r>
              <a:rPr kumimoji="1" lang="ja-JP" altLang="en-US" sz="1400" dirty="0" smtClean="0">
                <a:latin typeface="+mj-ea"/>
                <a:ea typeface="+mj-ea"/>
              </a:rPr>
              <a:t>開発</a:t>
            </a:r>
            <a:r>
              <a:rPr kumimoji="1" lang="en-US" altLang="ja-JP" sz="1400" dirty="0">
                <a:latin typeface="+mj-ea"/>
                <a:ea typeface="+mj-ea"/>
              </a:rPr>
              <a:t/>
            </a:r>
            <a:br>
              <a:rPr kumimoji="1" lang="en-US" altLang="ja-JP" sz="1400" dirty="0">
                <a:latin typeface="+mj-ea"/>
                <a:ea typeface="+mj-ea"/>
              </a:rPr>
            </a:br>
            <a:endParaRPr kumimoji="1" lang="en-US" altLang="ja-JP" sz="1400" dirty="0" smtClean="0">
              <a:latin typeface="+mj-ea"/>
              <a:ea typeface="+mj-ea"/>
            </a:endParaRPr>
          </a:p>
          <a:p>
            <a:r>
              <a:rPr kumimoji="1" lang="en-US" altLang="ja-JP" sz="1400" dirty="0" smtClean="0">
                <a:latin typeface="+mj-ea"/>
                <a:ea typeface="+mj-ea"/>
              </a:rPr>
              <a:t>3</a:t>
            </a:r>
            <a:r>
              <a:rPr kumimoji="1" lang="en-US" altLang="ja-JP" sz="1400" dirty="0">
                <a:latin typeface="+mj-ea"/>
                <a:ea typeface="+mj-ea"/>
              </a:rPr>
              <a:t>. </a:t>
            </a:r>
            <a:r>
              <a:rPr kumimoji="1" lang="ja-JP" altLang="en-US" sz="1400" dirty="0" smtClean="0">
                <a:latin typeface="+mj-ea"/>
                <a:ea typeface="+mj-ea"/>
              </a:rPr>
              <a:t>ロボット</a:t>
            </a:r>
            <a:r>
              <a:rPr kumimoji="1" lang="ja-JP" altLang="en-US" sz="1400" dirty="0">
                <a:latin typeface="+mj-ea"/>
                <a:ea typeface="+mj-ea"/>
              </a:rPr>
              <a:t>技術に代表される先進技術の浸透　</a:t>
            </a:r>
            <a:endParaRPr kumimoji="1" lang="en-US" altLang="ja-JP" sz="1400" dirty="0">
              <a:latin typeface="+mj-ea"/>
              <a:ea typeface="+mj-ea"/>
            </a:endParaRPr>
          </a:p>
        </p:txBody>
      </p:sp>
      <p:sp>
        <p:nvSpPr>
          <p:cNvPr id="10" name="フッター プレースホルダー 9"/>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1" name="スライド番号プレースホルダー 10"/>
          <p:cNvSpPr>
            <a:spLocks noGrp="1"/>
          </p:cNvSpPr>
          <p:nvPr>
            <p:ph type="sldNum" sz="quarter" idx="12"/>
          </p:nvPr>
        </p:nvSpPr>
        <p:spPr/>
        <p:txBody>
          <a:bodyPr/>
          <a:lstStyle/>
          <a:p>
            <a:fld id="{B78F8003-6D56-406B-AF9B-282CDEC41B92}" type="slidenum">
              <a:rPr kumimoji="1" lang="ja-JP" altLang="en-US" smtClean="0"/>
              <a:pPr/>
              <a:t>7</a:t>
            </a:fld>
            <a:r>
              <a:rPr kumimoji="1" lang="en-US" altLang="ja-JP" smtClean="0"/>
              <a:t>/57</a:t>
            </a:r>
            <a:endParaRPr kumimoji="1" lang="ja-JP" altLang="en-US" dirty="0"/>
          </a:p>
        </p:txBody>
      </p:sp>
    </p:spTree>
    <p:extLst>
      <p:ext uri="{BB962C8B-B14F-4D97-AF65-F5344CB8AC3E}">
        <p14:creationId xmlns:p14="http://schemas.microsoft.com/office/powerpoint/2010/main" val="113638636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0031-01-11 18.40.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447"/>
            <a:ext cx="9144000" cy="4354877"/>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70</a:t>
            </a:fld>
            <a:r>
              <a:rPr kumimoji="1" lang="en-US" altLang="ja-JP" smtClean="0"/>
              <a:t>/57</a:t>
            </a:r>
            <a:endParaRPr kumimoji="1" lang="ja-JP" altLang="en-US" dirty="0"/>
          </a:p>
        </p:txBody>
      </p:sp>
    </p:spTree>
    <p:extLst>
      <p:ext uri="{BB962C8B-B14F-4D97-AF65-F5344CB8AC3E}">
        <p14:creationId xmlns:p14="http://schemas.microsoft.com/office/powerpoint/2010/main" val="41750374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スクリーンショット 0031-01-11 18.40.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0729"/>
            <a:ext cx="9144000" cy="4290550"/>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71</a:t>
            </a:fld>
            <a:r>
              <a:rPr kumimoji="1" lang="en-US" altLang="ja-JP" smtClean="0"/>
              <a:t>/57</a:t>
            </a:r>
            <a:endParaRPr kumimoji="1" lang="ja-JP" altLang="en-US" dirty="0"/>
          </a:p>
        </p:txBody>
      </p:sp>
    </p:spTree>
    <p:extLst>
      <p:ext uri="{BB962C8B-B14F-4D97-AF65-F5344CB8AC3E}">
        <p14:creationId xmlns:p14="http://schemas.microsoft.com/office/powerpoint/2010/main" val="254088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スクリーンショット 0031-01-11 14.18.35.png"/>
          <p:cNvPicPr>
            <a:picLocks noChangeAspect="1"/>
          </p:cNvPicPr>
          <p:nvPr/>
        </p:nvPicPr>
        <p:blipFill rotWithShape="1">
          <a:blip r:embed="rId3">
            <a:extLst>
              <a:ext uri="{28A0092B-C50C-407E-A947-70E740481C1C}">
                <a14:useLocalDpi xmlns:a14="http://schemas.microsoft.com/office/drawing/2010/main" val="0"/>
              </a:ext>
            </a:extLst>
          </a:blip>
          <a:srcRect t="5621"/>
          <a:stretch/>
        </p:blipFill>
        <p:spPr>
          <a:xfrm>
            <a:off x="0" y="0"/>
            <a:ext cx="3382644" cy="702752"/>
          </a:xfrm>
          <a:prstGeom prst="rect">
            <a:avLst/>
          </a:prstGeom>
        </p:spPr>
      </p:pic>
      <p:pic>
        <p:nvPicPr>
          <p:cNvPr id="10" name="図 9" descr="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916" y="1491808"/>
            <a:ext cx="8670819" cy="4381654"/>
          </a:xfrm>
          <a:prstGeom prst="rect">
            <a:avLst/>
          </a:prstGeom>
        </p:spPr>
      </p:pic>
      <p:sp>
        <p:nvSpPr>
          <p:cNvPr id="11" name="テキスト ボックス 10"/>
          <p:cNvSpPr txBox="1"/>
          <p:nvPr/>
        </p:nvSpPr>
        <p:spPr>
          <a:xfrm>
            <a:off x="172615" y="900016"/>
            <a:ext cx="7274513" cy="307777"/>
          </a:xfrm>
          <a:prstGeom prst="rect">
            <a:avLst/>
          </a:prstGeom>
          <a:noFill/>
        </p:spPr>
        <p:txBody>
          <a:bodyPr wrap="square" rtlCol="0">
            <a:spAutoFit/>
          </a:bodyPr>
          <a:lstStyle/>
          <a:p>
            <a:r>
              <a:rPr kumimoji="1" lang="en-US" altLang="ja-JP" sz="1400" dirty="0" smtClean="0"/>
              <a:t>Minimum</a:t>
            </a:r>
            <a:r>
              <a:rPr kumimoji="1" lang="ja-JP" altLang="en-US" sz="1400" dirty="0" smtClean="0"/>
              <a:t> </a:t>
            </a:r>
            <a:r>
              <a:rPr kumimoji="1" lang="en-US" altLang="ja-JP" sz="1400" dirty="0" smtClean="0"/>
              <a:t>Viable</a:t>
            </a:r>
            <a:r>
              <a:rPr kumimoji="1" lang="ja-JP" altLang="en-US" sz="1400" dirty="0" smtClean="0"/>
              <a:t> </a:t>
            </a:r>
            <a:r>
              <a:rPr kumimoji="1" lang="en-US" altLang="ja-JP" sz="1400" dirty="0" smtClean="0"/>
              <a:t>Product</a:t>
            </a:r>
            <a:r>
              <a:rPr kumimoji="1" lang="ja-JP" altLang="en-US" sz="1400" dirty="0" smtClean="0"/>
              <a:t>を用いることを検討したが、本研究には適さないと判断した</a:t>
            </a:r>
            <a:endParaRPr kumimoji="1" lang="ja-JP" altLang="en-US" sz="1400" dirty="0"/>
          </a:p>
        </p:txBody>
      </p:sp>
      <p:sp>
        <p:nvSpPr>
          <p:cNvPr id="19" name="フッター プレースホルダー 1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20" name="スライド番号プレースホルダー 19"/>
          <p:cNvSpPr>
            <a:spLocks noGrp="1"/>
          </p:cNvSpPr>
          <p:nvPr>
            <p:ph type="sldNum" sz="quarter" idx="12"/>
          </p:nvPr>
        </p:nvSpPr>
        <p:spPr/>
        <p:txBody>
          <a:bodyPr/>
          <a:lstStyle/>
          <a:p>
            <a:fld id="{B78F8003-6D56-406B-AF9B-282CDEC41B92}" type="slidenum">
              <a:rPr kumimoji="1" lang="ja-JP" altLang="en-US" smtClean="0"/>
              <a:pPr/>
              <a:t>8</a:t>
            </a:fld>
            <a:r>
              <a:rPr kumimoji="1" lang="en-US" altLang="ja-JP" smtClean="0"/>
              <a:t>/57</a:t>
            </a:r>
            <a:endParaRPr kumimoji="1" lang="ja-JP" altLang="en-US" dirty="0"/>
          </a:p>
        </p:txBody>
      </p:sp>
    </p:spTree>
    <p:extLst>
      <p:ext uri="{BB962C8B-B14F-4D97-AF65-F5344CB8AC3E}">
        <p14:creationId xmlns:p14="http://schemas.microsoft.com/office/powerpoint/2010/main" val="8308755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a:extLst>
              <a:ext uri="{FF2B5EF4-FFF2-40B4-BE49-F238E27FC236}">
                <a16:creationId xmlns="" xmlns:a16="http://schemas.microsoft.com/office/drawing/2014/main" id="{E7E39A43-4B1E-4A48-9185-0A6F48EE7A5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04787" y="0"/>
            <a:ext cx="8734425" cy="6257925"/>
          </a:xfrm>
          <a:prstGeom prst="rect">
            <a:avLst/>
          </a:prstGeom>
        </p:spPr>
      </p:pic>
      <p:sp>
        <p:nvSpPr>
          <p:cNvPr id="9" name="フッター プレースホルダー 8"/>
          <p:cNvSpPr>
            <a:spLocks noGrp="1"/>
          </p:cNvSpPr>
          <p:nvPr>
            <p:ph type="ftr" sz="quarter" idx="11"/>
          </p:nvPr>
        </p:nvSpPr>
        <p:spPr/>
        <p:txBody>
          <a:bodyPr/>
          <a:lstStyle/>
          <a:p>
            <a:r>
              <a:rPr kumimoji="1" lang="ja-JP" altLang="en-US" smtClean="0"/>
              <a:t>千葉工業大学　学位論文審査公聴会</a:t>
            </a:r>
            <a:endParaRPr kumimoji="1" lang="ja-JP" altLang="en-US"/>
          </a:p>
        </p:txBody>
      </p:sp>
      <p:sp>
        <p:nvSpPr>
          <p:cNvPr id="10" name="スライド番号プレースホルダー 9"/>
          <p:cNvSpPr>
            <a:spLocks noGrp="1"/>
          </p:cNvSpPr>
          <p:nvPr>
            <p:ph type="sldNum" sz="quarter" idx="12"/>
          </p:nvPr>
        </p:nvSpPr>
        <p:spPr/>
        <p:txBody>
          <a:bodyPr/>
          <a:lstStyle/>
          <a:p>
            <a:fld id="{B78F8003-6D56-406B-AF9B-282CDEC41B92}" type="slidenum">
              <a:rPr kumimoji="1" lang="ja-JP" altLang="en-US" smtClean="0"/>
              <a:pPr/>
              <a:t>9</a:t>
            </a:fld>
            <a:r>
              <a:rPr kumimoji="1" lang="en-US" altLang="ja-JP" smtClean="0"/>
              <a:t>/57</a:t>
            </a:r>
            <a:endParaRPr kumimoji="1" lang="ja-JP" altLang="en-US" dirty="0"/>
          </a:p>
        </p:txBody>
      </p:sp>
    </p:spTree>
    <p:extLst>
      <p:ext uri="{BB962C8B-B14F-4D97-AF65-F5344CB8AC3E}">
        <p14:creationId xmlns:p14="http://schemas.microsoft.com/office/powerpoint/2010/main" val="397210934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6859</TotalTime>
  <Words>7514</Words>
  <Application>Microsoft Macintosh PowerPoint</Application>
  <PresentationFormat>画面に合わせる (4:3)</PresentationFormat>
  <Paragraphs>843</Paragraphs>
  <Slides>71</Slides>
  <Notes>63</Notes>
  <HiddenSlides>0</HiddenSlides>
  <MMClips>1</MMClips>
  <ScaleCrop>false</ScaleCrop>
  <HeadingPairs>
    <vt:vector size="4" baseType="variant">
      <vt:variant>
        <vt:lpstr>テーマ</vt:lpstr>
      </vt:variant>
      <vt:variant>
        <vt:i4>1</vt:i4>
      </vt:variant>
      <vt:variant>
        <vt:lpstr>スライド タイトル</vt:lpstr>
      </vt:variant>
      <vt:variant>
        <vt:i4>71</vt:i4>
      </vt:variant>
    </vt:vector>
  </HeadingPairs>
  <TitlesOfParts>
    <vt:vector size="72" baseType="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製品説明とDEMO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aba-dell1</dc:creator>
  <cp:lastModifiedBy>yoshimiwie</cp:lastModifiedBy>
  <cp:revision>320</cp:revision>
  <cp:lastPrinted>2019-01-11T11:47:30Z</cp:lastPrinted>
  <dcterms:created xsi:type="dcterms:W3CDTF">2018-12-10T04:22:51Z</dcterms:created>
  <dcterms:modified xsi:type="dcterms:W3CDTF">2019-01-11T19:39:06Z</dcterms:modified>
</cp:coreProperties>
</file>